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6"/>
  </p:notesMasterIdLst>
  <p:sldIdLst>
    <p:sldId id="440" r:id="rId2"/>
    <p:sldId id="379" r:id="rId3"/>
    <p:sldId id="430" r:id="rId4"/>
    <p:sldId id="410" r:id="rId5"/>
    <p:sldId id="411" r:id="rId6"/>
    <p:sldId id="443" r:id="rId7"/>
    <p:sldId id="444" r:id="rId8"/>
    <p:sldId id="262" r:id="rId9"/>
    <p:sldId id="329" r:id="rId10"/>
    <p:sldId id="412" r:id="rId11"/>
    <p:sldId id="435" r:id="rId12"/>
    <p:sldId id="414" r:id="rId13"/>
    <p:sldId id="409" r:id="rId14"/>
    <p:sldId id="420" r:id="rId15"/>
    <p:sldId id="421" r:id="rId16"/>
    <p:sldId id="342" r:id="rId17"/>
    <p:sldId id="277" r:id="rId18"/>
    <p:sldId id="260" r:id="rId19"/>
    <p:sldId id="358" r:id="rId20"/>
    <p:sldId id="406" r:id="rId21"/>
    <p:sldId id="289" r:id="rId22"/>
    <p:sldId id="311" r:id="rId23"/>
    <p:sldId id="302" r:id="rId24"/>
    <p:sldId id="442" r:id="rId25"/>
    <p:sldId id="398" r:id="rId26"/>
    <p:sldId id="419" r:id="rId27"/>
    <p:sldId id="415" r:id="rId28"/>
    <p:sldId id="357" r:id="rId29"/>
    <p:sldId id="360" r:id="rId30"/>
    <p:sldId id="361" r:id="rId31"/>
    <p:sldId id="362" r:id="rId32"/>
    <p:sldId id="427" r:id="rId33"/>
    <p:sldId id="428" r:id="rId34"/>
    <p:sldId id="425" r:id="rId35"/>
    <p:sldId id="285" r:id="rId36"/>
    <p:sldId id="426" r:id="rId37"/>
    <p:sldId id="394" r:id="rId38"/>
    <p:sldId id="337" r:id="rId39"/>
    <p:sldId id="381" r:id="rId40"/>
    <p:sldId id="338" r:id="rId41"/>
    <p:sldId id="339" r:id="rId42"/>
    <p:sldId id="377" r:id="rId43"/>
    <p:sldId id="378" r:id="rId44"/>
    <p:sldId id="356" r:id="rId45"/>
    <p:sldId id="343" r:id="rId46"/>
    <p:sldId id="344" r:id="rId47"/>
    <p:sldId id="345" r:id="rId48"/>
    <p:sldId id="346" r:id="rId49"/>
    <p:sldId id="347" r:id="rId50"/>
    <p:sldId id="396" r:id="rId51"/>
    <p:sldId id="349" r:id="rId52"/>
    <p:sldId id="350" r:id="rId53"/>
    <p:sldId id="351" r:id="rId54"/>
    <p:sldId id="437" r:id="rId55"/>
    <p:sldId id="353" r:id="rId56"/>
    <p:sldId id="400" r:id="rId57"/>
    <p:sldId id="354" r:id="rId58"/>
    <p:sldId id="390" r:id="rId59"/>
    <p:sldId id="393" r:id="rId60"/>
    <p:sldId id="389" r:id="rId61"/>
    <p:sldId id="439" r:id="rId62"/>
    <p:sldId id="438" r:id="rId63"/>
    <p:sldId id="432" r:id="rId64"/>
    <p:sldId id="295" r:id="rId65"/>
  </p:sldIdLst>
  <p:sldSz cx="9144000" cy="6858000" type="screen4x3"/>
  <p:notesSz cx="6788150" cy="992346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72" d="100"/>
          <a:sy n="72" d="100"/>
        </p:scale>
        <p:origin x="180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5047" y="0"/>
            <a:ext cx="2941532" cy="497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D62FE-9E8D-41FD-ADDE-41343D7F8C30}" type="datetimeFigureOut">
              <a:rPr lang="tr-TR" smtClean="0"/>
              <a:t>3.04.2022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1239838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8815" y="4775666"/>
            <a:ext cx="5430520" cy="3907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5047" y="9425568"/>
            <a:ext cx="2941532" cy="49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C4E7C-CF93-46D2-8342-E74CD691E7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94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235E6A-D368-4292-A282-2FAFD7C65F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434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Köşeli Çift Ayraç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5AF0A69-C5B9-4E0E-AF55-535274AAB7AB}" type="datetimeFigureOut">
              <a:rPr lang="tr-TR" smtClean="0"/>
              <a:pPr/>
              <a:t>3.04.2022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95245C3-38D9-4CCE-9D85-62891DE5B57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hyperlink" Target="http://www.81haber.com/duzce-universitesinde-dumansiz-hava-sahalari-olusturuluyor.html/duzce-universitesinde-dumansiz-hava-sahalari-olusturuluyor-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jans74.com/images/haberler/duzce-universitesinde-dumansiz-hava-sahalari-olusturuluyor.jpg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://www.81haber.com/kategori/duzce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E67A71-2B3D-4D7B-8B8C-07850B76C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325" y="1052736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Gençler Tütün Endüstrisinin Hedefinde!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210ECEF-8D4D-48E7-9FB4-9F940A59E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598" y="4077072"/>
            <a:ext cx="7772400" cy="1199704"/>
          </a:xfrm>
        </p:spPr>
        <p:txBody>
          <a:bodyPr>
            <a:normAutofit/>
          </a:bodyPr>
          <a:lstStyle/>
          <a:p>
            <a:r>
              <a:rPr lang="tr-TR" sz="2000" dirty="0">
                <a:solidFill>
                  <a:schemeClr val="tx1"/>
                </a:solidFill>
              </a:rPr>
              <a:t>Prof. Dr. Hülya Yüksel</a:t>
            </a:r>
          </a:p>
          <a:p>
            <a:r>
              <a:rPr lang="tr-TR" sz="2000" dirty="0">
                <a:solidFill>
                  <a:schemeClr val="tx1"/>
                </a:solidFill>
              </a:rPr>
              <a:t>İzmir Demokrasi Üniversitesi Sosyoloji Bölümü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786164D-06B1-43C3-941F-29C5B0239838}"/>
              </a:ext>
            </a:extLst>
          </p:cNvPr>
          <p:cNvSpPr txBox="1"/>
          <p:nvPr/>
        </p:nvSpPr>
        <p:spPr>
          <a:xfrm>
            <a:off x="2323546" y="2952853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</a:rPr>
              <a:t>Hedefimiz Tütünsüz Üniversite</a:t>
            </a:r>
          </a:p>
        </p:txBody>
      </p:sp>
    </p:spTree>
    <p:extLst>
      <p:ext uri="{BB962C8B-B14F-4D97-AF65-F5344CB8AC3E}">
        <p14:creationId xmlns:p14="http://schemas.microsoft.com/office/powerpoint/2010/main" val="52257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23528" y="1628800"/>
            <a:ext cx="8712968" cy="439248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Havaya karbondioksit ve metan gazı salınmasına </a:t>
            </a:r>
            <a:r>
              <a:rPr lang="tr-TR" dirty="0"/>
              <a:t>neden olur</a:t>
            </a:r>
          </a:p>
          <a:p>
            <a:pPr marL="109728" indent="0">
              <a:buNone/>
            </a:pPr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Tütün üretiminde kullanılan kimyasallar, havayı ve suyu kirletir</a:t>
            </a:r>
          </a:p>
          <a:p>
            <a:pPr marL="109728" indent="0">
              <a:buNone/>
            </a:pPr>
            <a:endParaRPr lang="tr-TR" sz="2000" dirty="0"/>
          </a:p>
          <a:p>
            <a:r>
              <a:rPr lang="tr-TR" dirty="0"/>
              <a:t>Orman kaybına neden olur</a:t>
            </a:r>
          </a:p>
          <a:p>
            <a:pPr marL="109728" indent="0">
              <a:buNone/>
            </a:pPr>
            <a:endParaRPr lang="tr-TR" sz="2100" dirty="0"/>
          </a:p>
          <a:p>
            <a:r>
              <a:rPr lang="tr-TR" dirty="0">
                <a:solidFill>
                  <a:srgbClr val="FF0000"/>
                </a:solidFill>
              </a:rPr>
              <a:t>Yangınların %50.3’ü </a:t>
            </a:r>
            <a:r>
              <a:rPr lang="tr-TR" dirty="0"/>
              <a:t>sigara yüzünden çıkmaktadır</a:t>
            </a:r>
          </a:p>
          <a:p>
            <a:endParaRPr lang="tr-TR" dirty="0"/>
          </a:p>
          <a:p>
            <a:pPr marL="109728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214030" y="440668"/>
            <a:ext cx="8712968" cy="792088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Doğaya da ciddi zararlar verir!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7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Zararlı olduğu halde neden tütün ürünleri kullanılıyor?</a:t>
            </a:r>
          </a:p>
        </p:txBody>
      </p:sp>
    </p:spTree>
    <p:extLst>
      <p:ext uri="{BB962C8B-B14F-4D97-AF65-F5344CB8AC3E}">
        <p14:creationId xmlns:p14="http://schemas.microsoft.com/office/powerpoint/2010/main" val="226369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67544" y="2276872"/>
            <a:ext cx="8363272" cy="38884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dirty="0"/>
              <a:t>Tütün şirketleri sigara içimini ideal bir davranış tipi olarak empoze ediyor</a:t>
            </a:r>
          </a:p>
          <a:p>
            <a:pPr marL="109728" indent="0" algn="just">
              <a:buNone/>
            </a:pPr>
            <a:endParaRPr lang="tr-TR" dirty="0"/>
          </a:p>
          <a:p>
            <a:pPr marL="109728" indent="0" algn="just">
              <a:buNone/>
            </a:pPr>
            <a:r>
              <a:rPr lang="tr-TR" dirty="0"/>
              <a:t>Özellikle gençler arasında, </a:t>
            </a:r>
          </a:p>
          <a:p>
            <a:pPr algn="just"/>
            <a:r>
              <a:rPr lang="tr-TR" dirty="0"/>
              <a:t>özgür iradenin, </a:t>
            </a:r>
          </a:p>
          <a:p>
            <a:pPr algn="just"/>
            <a:r>
              <a:rPr lang="tr-TR" dirty="0"/>
              <a:t>isyanın, </a:t>
            </a:r>
          </a:p>
          <a:p>
            <a:pPr algn="just"/>
            <a:r>
              <a:rPr lang="tr-TR" dirty="0"/>
              <a:t>çekici görünmenin, </a:t>
            </a:r>
          </a:p>
          <a:p>
            <a:pPr algn="just"/>
            <a:r>
              <a:rPr lang="tr-TR" dirty="0"/>
              <a:t>yetişkin olmanın sembolü </a:t>
            </a:r>
          </a:p>
          <a:p>
            <a:pPr marL="109728" indent="0" algn="just">
              <a:buNone/>
            </a:pPr>
            <a:r>
              <a:rPr lang="tr-TR" dirty="0"/>
              <a:t>olarak algılanması için dolaylı yoldan reklam yapılıyor</a:t>
            </a:r>
          </a:p>
          <a:p>
            <a:pPr marL="109728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435280" cy="1354162"/>
          </a:xfrm>
        </p:spPr>
        <p:txBody>
          <a:bodyPr>
            <a:noAutofit/>
          </a:bodyPr>
          <a:lstStyle/>
          <a:p>
            <a:r>
              <a:rPr lang="tr-TR" sz="3200" dirty="0">
                <a:solidFill>
                  <a:schemeClr val="tx1"/>
                </a:solidFill>
              </a:rPr>
              <a:t>Sorunun kaynaklarından biri tütün endüstrisinin algı yönetimi ve manipülasyonlarıdır…</a:t>
            </a:r>
          </a:p>
        </p:txBody>
      </p:sp>
    </p:spTree>
    <p:extLst>
      <p:ext uri="{BB962C8B-B14F-4D97-AF65-F5344CB8AC3E}">
        <p14:creationId xmlns:p14="http://schemas.microsoft.com/office/powerpoint/2010/main" val="3615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8280920" cy="3888432"/>
          </a:xfrm>
        </p:spPr>
        <p:txBody>
          <a:bodyPr>
            <a:noAutofit/>
          </a:bodyPr>
          <a:lstStyle/>
          <a:p>
            <a:pPr algn="ctr"/>
            <a:r>
              <a:rPr lang="tr-TR" sz="3600" dirty="0">
                <a:solidFill>
                  <a:schemeClr val="tx1"/>
                </a:solidFill>
              </a:rPr>
              <a:t>Tütün endüstrisi gençlerin özgürlüklerine düşkün olduğunu biliyor ve bunu manipüle ediyor!</a:t>
            </a:r>
            <a:br>
              <a:rPr lang="tr-TR" sz="3600" dirty="0">
                <a:solidFill>
                  <a:schemeClr val="tx1"/>
                </a:solidFill>
              </a:rPr>
            </a:br>
            <a:endParaRPr lang="tr-TR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865EA70B-AC9E-41DF-B9B4-08D74DD6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6256"/>
            <a:ext cx="8507288" cy="5044016"/>
          </a:xfrm>
        </p:spPr>
        <p:txBody>
          <a:bodyPr>
            <a:normAutofit/>
          </a:bodyPr>
          <a:lstStyle/>
          <a:p>
            <a:pPr algn="just"/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Medyada ve Hollywood filmlerinde sigara içmek, ba</a:t>
            </a:r>
            <a:r>
              <a:rPr lang="tr-T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tr-TR" sz="2800" dirty="0">
                <a:latin typeface="+mj-lt"/>
                <a:ea typeface="Calibri" panose="020F0502020204030204" pitchFamily="34" charset="0"/>
                <a:cs typeface="Lucida Bright" panose="02040602050505020304" pitchFamily="18" charset="0"/>
              </a:rPr>
              <a:t>ı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sz="2800" dirty="0">
                <a:latin typeface="+mj-lt"/>
                <a:ea typeface="Calibri" panose="020F0502020204030204" pitchFamily="34" charset="0"/>
                <a:cs typeface="Lucida Bright" panose="02040602050505020304" pitchFamily="18" charset="0"/>
              </a:rPr>
              <a:t>ç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ekicilik ile e</a:t>
            </a:r>
            <a:r>
              <a:rPr lang="tr-T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tutulmu</a:t>
            </a:r>
            <a:r>
              <a:rPr lang="tr-T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tr-TR" sz="2800" dirty="0">
                <a:latin typeface="+mj-lt"/>
                <a:ea typeface="Calibri" panose="020F0502020204030204" pitchFamily="34" charset="0"/>
                <a:cs typeface="Lucida Bright" panose="02040602050505020304" pitchFamily="18" charset="0"/>
              </a:rPr>
              <a:t>ü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zel ve </a:t>
            </a:r>
            <a:r>
              <a:rPr lang="tr-TR" sz="2800" dirty="0">
                <a:latin typeface="+mj-lt"/>
                <a:ea typeface="Calibri" panose="020F0502020204030204" pitchFamily="34" charset="0"/>
                <a:cs typeface="Lucida Bright" panose="02040602050505020304" pitchFamily="18" charset="0"/>
              </a:rPr>
              <a:t>ö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zgür olan «modern» kadınlar ellerinde sigara ile temsil edilmi</a:t>
            </a:r>
            <a:r>
              <a:rPr lang="tr-T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lerdir</a:t>
            </a:r>
            <a:r>
              <a:rPr lang="tr-TR" sz="2800" dirty="0">
                <a:latin typeface="+mj-lt"/>
                <a:ea typeface="Calibri" panose="020F0502020204030204" pitchFamily="34" charset="0"/>
                <a:cs typeface="Lucida Bright" panose="02040602050505020304" pitchFamily="18" charset="0"/>
              </a:rPr>
              <a:t>…</a:t>
            </a:r>
          </a:p>
          <a:p>
            <a:pPr marL="109728" indent="0" algn="just">
              <a:buNone/>
            </a:pPr>
            <a:endParaRPr lang="tr-TR" sz="28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tr-TR" sz="2800" dirty="0">
                <a:latin typeface="+mj-lt"/>
                <a:cs typeface="Times New Roman" panose="02020603050405020304" pitchFamily="18" charset="0"/>
              </a:rPr>
              <a:t>Kadınlar </a:t>
            </a:r>
            <a:r>
              <a:rPr lang="tr-T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çekicilik, incelik, kalite, romantizm, sosyallik, keyif, başarı, tazelik, güç ve erkeklerle eşit olmak  temaları kullanılarak </a:t>
            </a:r>
            <a:r>
              <a:rPr lang="tr-TR" sz="28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tütün şirketleri tarafından hedef alınmıştır.</a:t>
            </a:r>
          </a:p>
          <a:p>
            <a:pPr algn="just"/>
            <a:endParaRPr lang="tr-TR" dirty="0"/>
          </a:p>
          <a:p>
            <a:pPr marL="109728" indent="0" algn="just">
              <a:buNone/>
            </a:pPr>
            <a:endParaRPr lang="tr-TR" dirty="0"/>
          </a:p>
        </p:txBody>
      </p:sp>
      <p:sp>
        <p:nvSpPr>
          <p:cNvPr id="3" name="Unvan 2">
            <a:extLst>
              <a:ext uri="{FF2B5EF4-FFF2-40B4-BE49-F238E27FC236}">
                <a16:creationId xmlns:a16="http://schemas.microsoft.com/office/drawing/2014/main" id="{B623567C-F9F0-4174-9370-87B7EBDA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accent4"/>
                </a:solidFill>
              </a:rPr>
              <a:t>Hollywood Filmleri ile</a:t>
            </a:r>
          </a:p>
        </p:txBody>
      </p:sp>
    </p:spTree>
    <p:extLst>
      <p:ext uri="{BB962C8B-B14F-4D97-AF65-F5344CB8AC3E}">
        <p14:creationId xmlns:p14="http://schemas.microsoft.com/office/powerpoint/2010/main" val="33166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608493-47CE-492D-9357-6F40B47C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1988097"/>
            <a:ext cx="2114550" cy="2162175"/>
          </a:xfrm>
          <a:prstGeom prst="rect">
            <a:avLst/>
          </a:prstGeom>
        </p:spPr>
      </p:pic>
      <p:pic>
        <p:nvPicPr>
          <p:cNvPr id="1026" name="Picture 2" descr="Image result for smoking in hollywood movies">
            <a:extLst>
              <a:ext uri="{FF2B5EF4-FFF2-40B4-BE49-F238E27FC236}">
                <a16:creationId xmlns:a16="http://schemas.microsoft.com/office/drawing/2014/main" id="{2A390C2E-7DBF-4F92-BE32-95D09E57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753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AF18801-FEB2-44A8-946E-3B4B393E9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8" y="67606"/>
            <a:ext cx="4283968" cy="1771650"/>
          </a:xfrm>
          <a:prstGeom prst="rect">
            <a:avLst/>
          </a:prstGeom>
        </p:spPr>
      </p:pic>
      <p:pic>
        <p:nvPicPr>
          <p:cNvPr id="1032" name="Picture 8" descr="Image result for smoking in hollywood movies">
            <a:extLst>
              <a:ext uri="{FF2B5EF4-FFF2-40B4-BE49-F238E27FC236}">
                <a16:creationId xmlns:a16="http://schemas.microsoft.com/office/drawing/2014/main" id="{D5347D67-7369-472D-8E10-297054C88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71" y="67606"/>
            <a:ext cx="1790700" cy="20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9421CEA-0AFA-4920-A1AD-06443AFA6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988840"/>
            <a:ext cx="1857375" cy="2457450"/>
          </a:xfrm>
          <a:prstGeom prst="rect">
            <a:avLst/>
          </a:prstGeom>
        </p:spPr>
      </p:pic>
      <p:pic>
        <p:nvPicPr>
          <p:cNvPr id="1036" name="Picture 12" descr="Image result for smoking in hollywood movies">
            <a:extLst>
              <a:ext uri="{FF2B5EF4-FFF2-40B4-BE49-F238E27FC236}">
                <a16:creationId xmlns:a16="http://schemas.microsoft.com/office/drawing/2014/main" id="{86C3E826-1DA1-4D18-8048-1D42F138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46" y="2204864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moking in hollywood movies">
            <a:extLst>
              <a:ext uri="{FF2B5EF4-FFF2-40B4-BE49-F238E27FC236}">
                <a16:creationId xmlns:a16="http://schemas.microsoft.com/office/drawing/2014/main" id="{389207EF-6AAD-4642-A174-CF8AEDE1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65" y="3774324"/>
            <a:ext cx="33337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smoking in hollywood movies">
            <a:extLst>
              <a:ext uri="{FF2B5EF4-FFF2-40B4-BE49-F238E27FC236}">
                <a16:creationId xmlns:a16="http://schemas.microsoft.com/office/drawing/2014/main" id="{8B98D6D0-34E4-48F8-998C-A08617078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27" y="4093684"/>
            <a:ext cx="17907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smoking in hollywood movies">
            <a:extLst>
              <a:ext uri="{FF2B5EF4-FFF2-40B4-BE49-F238E27FC236}">
                <a16:creationId xmlns:a16="http://schemas.microsoft.com/office/drawing/2014/main" id="{BEA60972-7ECD-4E11-B0ED-8B7E507B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957464"/>
            <a:ext cx="269302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smoking in hollywood movies">
            <a:extLst>
              <a:ext uri="{FF2B5EF4-FFF2-40B4-BE49-F238E27FC236}">
                <a16:creationId xmlns:a16="http://schemas.microsoft.com/office/drawing/2014/main" id="{5010280B-0D65-48E9-86FD-E07B50B3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52" y="212208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smoking in hollywood movies">
            <a:extLst>
              <a:ext uri="{FF2B5EF4-FFF2-40B4-BE49-F238E27FC236}">
                <a16:creationId xmlns:a16="http://schemas.microsoft.com/office/drawing/2014/main" id="{AB63B3BA-7B88-4C3E-8768-12DE341BB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52" y="5342460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D106824-0AAF-46EA-83A4-996002966D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5374757"/>
            <a:ext cx="3707613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5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stperson">
            <a:extLst>
              <a:ext uri="{FF2B5EF4-FFF2-40B4-BE49-F238E27FC236}">
                <a16:creationId xmlns:a16="http://schemas.microsoft.com/office/drawing/2014/main" id="{88848DFC-5D2A-43E5-B1AC-3BE8B6AFE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44009"/>
          <a:stretch/>
        </p:blipFill>
        <p:spPr>
          <a:xfrm>
            <a:off x="177558" y="1054236"/>
            <a:ext cx="3458337" cy="4766316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058890-FD00-4212-AB33-C5F5A95D8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345" y="1054236"/>
            <a:ext cx="5081400" cy="580376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İngiltere’de yapılan bir araştırmada </a:t>
            </a:r>
            <a:r>
              <a:rPr lang="tr-TR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genç kızların özgüvenlerinin ve dış görünüşlerini kabullenişlerinin erkeklere göre daha düşük olduğu 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 ergenlik dönemi boyunca bu durumun düzenli sigara içimi ile ilişkili olduğu gösterilmiştir. </a:t>
            </a:r>
          </a:p>
          <a:p>
            <a:pPr algn="just"/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Başka bir araştırmada genç kadınların sosyal olarak kabul edilme, sorunlarla yüzleşme ve çatışmaları çözme yönünden erkek akranlarına göre daha zayıf olduğu gösterilmiştir. </a:t>
            </a:r>
          </a:p>
          <a:p>
            <a:pPr algn="just"/>
            <a:r>
              <a:rPr lang="tr-T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Tütün endüstrisi bu cinsiyetten kaynaklanan farklılıklardan faydalanmaktadır.</a:t>
            </a:r>
          </a:p>
          <a:p>
            <a:pPr algn="just"/>
            <a:endParaRPr lang="tr-T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D45240D-C42D-493A-AC5F-440D09F85916}"/>
              </a:ext>
            </a:extLst>
          </p:cNvPr>
          <p:cNvSpPr txBox="1"/>
          <p:nvPr/>
        </p:nvSpPr>
        <p:spPr>
          <a:xfrm>
            <a:off x="323528" y="188640"/>
            <a:ext cx="864291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tr-T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Genç  Kızlar Reklamlara Erkeklerden Daha Duyarlıdır</a:t>
            </a:r>
            <a:endParaRPr lang="en-US" sz="2800" b="1" cap="all" spc="15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1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567146" y="1844825"/>
            <a:ext cx="8568952" cy="396044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r-TR" sz="3600" dirty="0"/>
              <a:t>Yaşamdan </a:t>
            </a:r>
          </a:p>
          <a:p>
            <a:r>
              <a:rPr lang="tr-TR" sz="3600" dirty="0"/>
              <a:t>zevk almak  </a:t>
            </a:r>
          </a:p>
          <a:p>
            <a:r>
              <a:rPr lang="tr-TR" sz="3600" dirty="0"/>
              <a:t>hayata katlanabilmek</a:t>
            </a:r>
          </a:p>
          <a:p>
            <a:r>
              <a:rPr lang="tr-TR" sz="3600" dirty="0"/>
              <a:t>stresle baş edebilmek için</a:t>
            </a:r>
          </a:p>
          <a:p>
            <a:pPr marL="109728" indent="0">
              <a:buNone/>
            </a:pPr>
            <a:r>
              <a:rPr lang="tr-TR" sz="3600" dirty="0"/>
              <a:t>ilaçların ve uyuşturucuların yardımına ihtiyacımız olduğu…</a:t>
            </a:r>
          </a:p>
          <a:p>
            <a:pPr marL="109728" indent="0">
              <a:buNone/>
            </a:pPr>
            <a:endParaRPr lang="tr-TR" sz="3600" dirty="0"/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23528" y="476672"/>
            <a:ext cx="8712968" cy="922114"/>
          </a:xfrm>
        </p:spPr>
        <p:txBody>
          <a:bodyPr>
            <a:noAutofit/>
          </a:bodyPr>
          <a:lstStyle/>
          <a:p>
            <a:r>
              <a:rPr lang="tr-TR" sz="3200" dirty="0">
                <a:solidFill>
                  <a:schemeClr val="tx1"/>
                </a:solidFill>
              </a:rPr>
              <a:t>Modern toplumda sürekli empoze edilen mesaj…</a:t>
            </a:r>
          </a:p>
        </p:txBody>
      </p:sp>
    </p:spTree>
    <p:extLst>
      <p:ext uri="{BB962C8B-B14F-4D97-AF65-F5344CB8AC3E}">
        <p14:creationId xmlns:p14="http://schemas.microsoft.com/office/powerpoint/2010/main" val="14447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340768"/>
            <a:ext cx="8686800" cy="466652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r-TR" dirty="0"/>
              <a:t>Sigaraya dair toplumumuzda </a:t>
            </a:r>
            <a:r>
              <a:rPr lang="tr-TR" b="1" dirty="0"/>
              <a:t>yaygın </a:t>
            </a:r>
            <a:r>
              <a:rPr lang="tr-TR" dirty="0"/>
              <a:t>olan </a:t>
            </a:r>
            <a:r>
              <a:rPr lang="tr-TR" b="1" dirty="0"/>
              <a:t>inançlar</a:t>
            </a:r>
          </a:p>
          <a:p>
            <a:pPr marL="109728" indent="0">
              <a:buNone/>
            </a:pPr>
            <a:endParaRPr lang="tr-T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Keyif vericidir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Stres ve can sıkıntısına iyi gelir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Konsantre olmaya yardım eder</a:t>
            </a:r>
          </a:p>
          <a:p>
            <a:pPr marL="109728" indent="0">
              <a:buNone/>
            </a:pPr>
            <a:endParaRPr lang="tr-TR" dirty="0"/>
          </a:p>
          <a:p>
            <a:pPr marL="109728" indent="0">
              <a:buNone/>
            </a:pPr>
            <a:r>
              <a:rPr lang="tr-TR" dirty="0"/>
              <a:t>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Atın ölümü arpadan olsun!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İçen de ölüyor içmeyen de gibi kültürümüze sirayet eden söylemler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 marL="109728" indent="0">
              <a:buNone/>
            </a:pPr>
            <a:endParaRPr lang="tr-TR" dirty="0"/>
          </a:p>
          <a:p>
            <a:pPr marL="624078" indent="-514350">
              <a:buNone/>
            </a:pPr>
            <a:endParaRPr lang="tr-TR" dirty="0"/>
          </a:p>
          <a:p>
            <a:pPr marL="624078" indent="-514350">
              <a:buFont typeface="+mj-lt"/>
              <a:buAutoNum type="arabicPeriod"/>
            </a:pPr>
            <a:endParaRPr lang="tr-TR" dirty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Toplumsal Algılarımız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4232D2E4-1464-4A30-B9D7-EC088AD2B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Sigaranın içindeki nikotin, eroin gibi bağımlılık yapıcı bir madde olduğu için </a:t>
            </a:r>
            <a:r>
              <a:rPr lang="tr-TR" u="sng" dirty="0">
                <a:solidFill>
                  <a:srgbClr val="FF0000"/>
                </a:solidFill>
              </a:rPr>
              <a:t>bağımlıların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sigara içtiklerinde  hissettikleri zevk,</a:t>
            </a:r>
          </a:p>
          <a:p>
            <a:endParaRPr lang="tr-TR" dirty="0"/>
          </a:p>
          <a:p>
            <a:r>
              <a:rPr lang="tr-TR" dirty="0"/>
              <a:t>aslında </a:t>
            </a:r>
            <a:r>
              <a:rPr lang="tr-TR" dirty="0">
                <a:solidFill>
                  <a:srgbClr val="FF0000"/>
                </a:solidFill>
              </a:rPr>
              <a:t>bağımlılıklarından kaynaklanan, hissettikleri huzursuzluğu azaltmaktır</a:t>
            </a:r>
          </a:p>
          <a:p>
            <a:endParaRPr lang="tr-TR" u="sng" dirty="0"/>
          </a:p>
          <a:p>
            <a:r>
              <a:rPr lang="tr-TR" dirty="0"/>
              <a:t>Bu nedenle nikotin bağımlısı olmayan birisi aynı «zevki» almaz</a:t>
            </a:r>
          </a:p>
          <a:p>
            <a:pPr marL="109728" indent="0">
              <a:buNone/>
            </a:pPr>
            <a:endParaRPr lang="tr-TR" dirty="0"/>
          </a:p>
        </p:txBody>
      </p:sp>
      <p:sp>
        <p:nvSpPr>
          <p:cNvPr id="3" name="Unvan 2">
            <a:extLst>
              <a:ext uri="{FF2B5EF4-FFF2-40B4-BE49-F238E27FC236}">
                <a16:creationId xmlns:a16="http://schemas.microsoft.com/office/drawing/2014/main" id="{D7D0412E-6367-45B0-867B-79D75D2B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Sigara İçenler Hep «Keyiften» Söz </a:t>
            </a:r>
            <a:r>
              <a:rPr lang="tr-TR" dirty="0" err="1">
                <a:solidFill>
                  <a:srgbClr val="002060"/>
                </a:solidFill>
              </a:rPr>
              <a:t>ediyor..Gerçekten</a:t>
            </a:r>
            <a:r>
              <a:rPr lang="tr-TR" dirty="0">
                <a:solidFill>
                  <a:srgbClr val="002060"/>
                </a:solidFill>
              </a:rPr>
              <a:t> öyle mi?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>
            <a:normAutofit/>
          </a:bodyPr>
          <a:lstStyle/>
          <a:p>
            <a:pPr algn="just"/>
            <a:endParaRPr lang="tr-TR" dirty="0"/>
          </a:p>
          <a:p>
            <a:pPr algn="just"/>
            <a:r>
              <a:rPr lang="tr-TR" dirty="0"/>
              <a:t>Tütün kullanımına başlamanın önlenmesi,</a:t>
            </a:r>
          </a:p>
          <a:p>
            <a:pPr algn="just"/>
            <a:r>
              <a:rPr lang="tr-TR" dirty="0"/>
              <a:t> kullananların bırakması ve </a:t>
            </a:r>
          </a:p>
          <a:p>
            <a:pPr algn="just"/>
            <a:r>
              <a:rPr lang="tr-TR" dirty="0"/>
              <a:t> pasif içiciliğin önlenmesidir</a:t>
            </a:r>
          </a:p>
          <a:p>
            <a:pPr algn="just"/>
            <a:endParaRPr lang="tr-TR" dirty="0"/>
          </a:p>
          <a:p>
            <a:pPr algn="just"/>
            <a:endParaRPr lang="tr-TR" dirty="0"/>
          </a:p>
          <a:p>
            <a:pPr algn="just"/>
            <a:endParaRPr lang="tr-TR" dirty="0"/>
          </a:p>
          <a:p>
            <a:pPr marL="109728" indent="0" algn="just">
              <a:buNone/>
            </a:pPr>
            <a:r>
              <a:rPr lang="tr-TR" sz="2800" dirty="0">
                <a:solidFill>
                  <a:srgbClr val="0070C0"/>
                </a:solidFill>
              </a:rPr>
              <a:t>* </a:t>
            </a:r>
            <a:r>
              <a:rPr lang="tr-TR" sz="1800" dirty="0"/>
              <a:t>Tütün sigara, nargile, puro ve pipo gibi ürünlerde kullandığı için sigara yerine tütün ifadesi kullanılmaktadır.</a:t>
            </a:r>
          </a:p>
          <a:p>
            <a:pPr algn="just"/>
            <a:endParaRPr lang="tr-TR" dirty="0"/>
          </a:p>
          <a:p>
            <a:pPr marL="109728" indent="0" algn="just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26368" y="399498"/>
            <a:ext cx="8291264" cy="850106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0070C0"/>
                </a:solidFill>
              </a:rPr>
              <a:t>Tütün Kontrolü*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87996" y="764704"/>
            <a:ext cx="8229600" cy="5178897"/>
          </a:xfrm>
        </p:spPr>
        <p:txBody>
          <a:bodyPr/>
          <a:lstStyle/>
          <a:p>
            <a:pPr marL="109728" indent="0">
              <a:buNone/>
            </a:pPr>
            <a:endParaRPr lang="tr-TR" dirty="0"/>
          </a:p>
          <a:p>
            <a:r>
              <a:rPr lang="tr-TR" dirty="0"/>
              <a:t>Tütün kullanımı bir </a:t>
            </a:r>
            <a:r>
              <a:rPr lang="tr-TR" b="1" dirty="0">
                <a:solidFill>
                  <a:srgbClr val="FF0000"/>
                </a:solidFill>
              </a:rPr>
              <a:t>bağımlılıktır</a:t>
            </a:r>
          </a:p>
          <a:p>
            <a:pPr marL="109728" indent="0">
              <a:buNone/>
            </a:pPr>
            <a:endParaRPr lang="tr-TR" dirty="0"/>
          </a:p>
          <a:p>
            <a:r>
              <a:rPr lang="tr-TR" dirty="0"/>
              <a:t>Uyuşturucu bağımlılığından da farklı değildir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F39955-DFBF-433B-A7D9-0BEF459B8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20" y="2971995"/>
            <a:ext cx="2847975" cy="189547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1CB4B3C-DAD6-4008-ADAF-9522DD0DF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59" y="0"/>
            <a:ext cx="1868041" cy="182976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666513" y="2971995"/>
            <a:ext cx="5051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Frontal</a:t>
            </a:r>
            <a:r>
              <a:rPr lang="tr-TR" sz="2400" dirty="0"/>
              <a:t> Korteks gelişimi 25 yaşına kadar sürdüğü için özellikle gençler için sigara içmek daha zararlıdır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CC712F4-5FBA-448C-BA3A-EB31EB2CFF5A}"/>
              </a:ext>
            </a:extLst>
          </p:cNvPr>
          <p:cNvSpPr txBox="1"/>
          <p:nvPr/>
        </p:nvSpPr>
        <p:spPr>
          <a:xfrm>
            <a:off x="1752807" y="5157192"/>
            <a:ext cx="7329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Frontal</a:t>
            </a:r>
            <a:r>
              <a:rPr lang="tr-TR" sz="2400" dirty="0"/>
              <a:t> Korteks hafıza, düşünme karar verme ve </a:t>
            </a:r>
          </a:p>
          <a:p>
            <a:r>
              <a:rPr lang="tr-TR" sz="2400" dirty="0"/>
              <a:t>idari görevler gibi çok sayıda bilişsel işlevde rol oynar</a:t>
            </a:r>
          </a:p>
        </p:txBody>
      </p:sp>
    </p:spTree>
    <p:extLst>
      <p:ext uri="{BB962C8B-B14F-4D97-AF65-F5344CB8AC3E}">
        <p14:creationId xmlns:p14="http://schemas.microsoft.com/office/powerpoint/2010/main" val="25759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Sigara «Keyif» kaynağı mı?</a:t>
            </a:r>
          </a:p>
        </p:txBody>
      </p:sp>
      <p:pic>
        <p:nvPicPr>
          <p:cNvPr id="1026" name="Picture 2" descr="C:\Users\hp\Desktop\Conference\sunular\cigaret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2590800" cy="1771650"/>
          </a:xfrm>
          <a:prstGeom prst="rect">
            <a:avLst/>
          </a:prstGeom>
          <a:noFill/>
        </p:spPr>
      </p:pic>
      <p:pic>
        <p:nvPicPr>
          <p:cNvPr id="1028" name="Picture 4" descr="C:\Users\hp\Desktop\Conference\sunular\alcoh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772816"/>
            <a:ext cx="2466975" cy="1847850"/>
          </a:xfrm>
          <a:prstGeom prst="rect">
            <a:avLst/>
          </a:prstGeom>
          <a:noFill/>
        </p:spPr>
      </p:pic>
      <p:pic>
        <p:nvPicPr>
          <p:cNvPr id="1030" name="Picture 6" descr="C:\Users\hp\Desktop\Conference\sunular\nargil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573016"/>
            <a:ext cx="1743075" cy="2619375"/>
          </a:xfrm>
          <a:prstGeom prst="rect">
            <a:avLst/>
          </a:prstGeom>
          <a:noFill/>
        </p:spPr>
      </p:pic>
      <p:pic>
        <p:nvPicPr>
          <p:cNvPr id="1031" name="Picture 7" descr="C:\Users\hp\Desktop\Conference\sunular\nargiler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2673" y="3933056"/>
            <a:ext cx="2800350" cy="2664296"/>
          </a:xfrm>
          <a:prstGeom prst="rect">
            <a:avLst/>
          </a:prstGeom>
          <a:noFill/>
        </p:spPr>
      </p:pic>
      <p:pic>
        <p:nvPicPr>
          <p:cNvPr id="1032" name="Picture 8" descr="C:\Users\hp\Desktop\Conference\sunular\pur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340768"/>
            <a:ext cx="2333625" cy="196215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52" y="3329721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52" y="5156056"/>
            <a:ext cx="2868044" cy="170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8A060C3-F02F-4CA7-93FD-67CF48B91C21}"/>
              </a:ext>
            </a:extLst>
          </p:cNvPr>
          <p:cNvSpPr txBox="1"/>
          <p:nvPr/>
        </p:nvSpPr>
        <p:spPr>
          <a:xfrm>
            <a:off x="1223628" y="160337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rgbClr val="002060"/>
                </a:solidFill>
              </a:rPr>
              <a:t>Hastalık nedeni mi?</a:t>
            </a:r>
            <a:endParaRPr lang="tr-TR" sz="5400" b="1" dirty="0"/>
          </a:p>
        </p:txBody>
      </p:sp>
      <p:pic>
        <p:nvPicPr>
          <p:cNvPr id="6" name="Resim 5" descr="Related image">
            <a:extLst>
              <a:ext uri="{FF2B5EF4-FFF2-40B4-BE49-F238E27FC236}">
                <a16:creationId xmlns:a16="http://schemas.microsoft.com/office/drawing/2014/main" id="{A2580D14-1014-41F1-81A0-A3BB22C5B1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3"/>
            <a:ext cx="2179406" cy="458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Image result for smoking kills">
            <a:extLst>
              <a:ext uri="{FF2B5EF4-FFF2-40B4-BE49-F238E27FC236}">
                <a16:creationId xmlns:a16="http://schemas.microsoft.com/office/drawing/2014/main" id="{C64EF474-52C8-4293-96B6-17444F1BA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82" y="109294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koah">
            <a:extLst>
              <a:ext uri="{FF2B5EF4-FFF2-40B4-BE49-F238E27FC236}">
                <a16:creationId xmlns:a16="http://schemas.microsoft.com/office/drawing/2014/main" id="{004989DA-D279-4459-B6F7-336D56085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55" y="1092943"/>
            <a:ext cx="2651569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koah">
            <a:extLst>
              <a:ext uri="{FF2B5EF4-FFF2-40B4-BE49-F238E27FC236}">
                <a16:creationId xmlns:a16="http://schemas.microsoft.com/office/drawing/2014/main" id="{3DD8840A-E66F-46F9-95F1-521137E8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57428"/>
            <a:ext cx="27051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sigaradan ayaÄÄ± kesilenler">
            <a:extLst>
              <a:ext uri="{FF2B5EF4-FFF2-40B4-BE49-F238E27FC236}">
                <a16:creationId xmlns:a16="http://schemas.microsoft.com/office/drawing/2014/main" id="{AD56B919-ECDE-42DA-8BA9-2F3684B5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54" y="3137025"/>
            <a:ext cx="2651569" cy="176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smoking kills youth">
            <a:extLst>
              <a:ext uri="{FF2B5EF4-FFF2-40B4-BE49-F238E27FC236}">
                <a16:creationId xmlns:a16="http://schemas.microsoft.com/office/drawing/2014/main" id="{FAAD015B-A796-4C9C-AA81-08E9B7A0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23" y="2940793"/>
            <a:ext cx="18288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sigaradan bacak kesilme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4" descr="Image result for sigaradan bacak kesilme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Image result for sigaradan bacak kesilmes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" name="Resim 13" descr="Image result for sigaradan bacak kesilmesi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06" y="5192402"/>
            <a:ext cx="2352263" cy="14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Resim 14" descr=" 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43" y="994827"/>
            <a:ext cx="2654137" cy="204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Picture 18" descr="Image result for koah">
            <a:extLst>
              <a:ext uri="{FF2B5EF4-FFF2-40B4-BE49-F238E27FC236}">
                <a16:creationId xmlns:a16="http://schemas.microsoft.com/office/drawing/2014/main" id="{52C67035-D6D2-43B8-B6CF-176E50AEB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594" y="5137158"/>
            <a:ext cx="2179406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8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4896544"/>
          </a:xfrm>
        </p:spPr>
        <p:txBody>
          <a:bodyPr>
            <a:normAutofit/>
          </a:bodyPr>
          <a:lstStyle/>
          <a:p>
            <a:r>
              <a:rPr lang="tr-TR" dirty="0"/>
              <a:t>Sigaranın yol açtığı hastalıklar genelde uzun vadede ortaya çıkıyor</a:t>
            </a:r>
          </a:p>
          <a:p>
            <a:pPr marL="109728" indent="0">
              <a:buNone/>
            </a:pPr>
            <a:endParaRPr lang="tr-TR" dirty="0"/>
          </a:p>
          <a:p>
            <a:r>
              <a:rPr lang="tr-TR" dirty="0"/>
              <a:t>Bu nedenle hastalıktan ziyade «keyif» gibi görülüyor</a:t>
            </a:r>
          </a:p>
          <a:p>
            <a:pPr marL="109728" indent="0">
              <a:buNone/>
            </a:pPr>
            <a:endParaRPr lang="tr-TR" dirty="0"/>
          </a:p>
          <a:p>
            <a:r>
              <a:rPr lang="tr-TR" dirty="0"/>
              <a:t>Rol modellerinin sigara içmesi de «keyif» olduğu inancını pekiştiriyor</a:t>
            </a:r>
          </a:p>
          <a:p>
            <a:pPr marL="109728" indent="0">
              <a:buNone/>
            </a:pPr>
            <a:endParaRPr lang="tr-T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2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C8B7B8CB-A676-9966-210B-5F9A4330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Özgürlüğün Yitimi…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349876-E335-05EB-BA6D-303CB7DD9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B070D97-0456-8DE7-6EEE-B5D1618A16B3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İçerik Yer Tutucusu 4">
            <a:extLst>
              <a:ext uri="{FF2B5EF4-FFF2-40B4-BE49-F238E27FC236}">
                <a16:creationId xmlns:a16="http://schemas.microsoft.com/office/drawing/2014/main" id="{8C8EC172-AB0B-47D0-859F-F33581ECD27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r-TR"/>
              <a:t>Tütün endüstrisi müşterilerini bağımlı hale getirmek ve ömür boyu köleleştirmek için neler yapıyor?</a:t>
            </a:r>
          </a:p>
          <a:p>
            <a:pPr marL="109728" indent="0">
              <a:buNone/>
            </a:pPr>
            <a:endParaRPr lang="tr-TR" dirty="0"/>
          </a:p>
          <a:p>
            <a:pPr marL="109728" indent="0">
              <a:buNone/>
            </a:pPr>
            <a:endParaRPr lang="tr-TR" dirty="0"/>
          </a:p>
          <a:p>
            <a:pPr marL="109728" indent="0">
              <a:buNone/>
            </a:pPr>
            <a:endParaRPr lang="tr-TR" dirty="0"/>
          </a:p>
        </p:txBody>
      </p:sp>
      <p:pic>
        <p:nvPicPr>
          <p:cNvPr id="5" name="İçerik Yer Tutucusu 6">
            <a:extLst>
              <a:ext uri="{FF2B5EF4-FFF2-40B4-BE49-F238E27FC236}">
                <a16:creationId xmlns:a16="http://schemas.microsoft.com/office/drawing/2014/main" id="{E2F0C85C-E0F0-40E8-AA64-FDB77A88D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69" y="1444294"/>
            <a:ext cx="2877487" cy="3941763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</p:spTree>
    <p:extLst>
      <p:ext uri="{BB962C8B-B14F-4D97-AF65-F5344CB8AC3E}">
        <p14:creationId xmlns:p14="http://schemas.microsoft.com/office/powerpoint/2010/main" val="142153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36DE9BB9-226F-4602-B0F4-188211EF5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02034"/>
          </a:xfrm>
        </p:spPr>
        <p:txBody>
          <a:bodyPr>
            <a:normAutofit fontScale="92500"/>
          </a:bodyPr>
          <a:lstStyle/>
          <a:p>
            <a:pPr marL="624078" indent="-514350" algn="just">
              <a:buFont typeface="+mj-lt"/>
              <a:buAutoNum type="arabicPeriod"/>
            </a:pPr>
            <a:r>
              <a:rPr lang="tr-TR" dirty="0"/>
              <a:t>Ekonomik gücü sayesinde yasa yapıcıları satın alabiliyor</a:t>
            </a:r>
          </a:p>
          <a:p>
            <a:pPr marL="109728" indent="0" algn="just">
              <a:buNone/>
            </a:pPr>
            <a:endParaRPr lang="tr-TR" dirty="0"/>
          </a:p>
          <a:p>
            <a:pPr marL="624078" indent="-514350" algn="just">
              <a:buFont typeface="+mj-lt"/>
              <a:buAutoNum type="arabicPeriod" startAt="2"/>
            </a:pPr>
            <a:r>
              <a:rPr lang="tr-TR" dirty="0"/>
              <a:t>Bilimi kötüye kullanıyor! </a:t>
            </a:r>
          </a:p>
          <a:p>
            <a:pPr marL="624078" indent="-514350" algn="just">
              <a:buFont typeface="+mj-lt"/>
              <a:buAutoNum type="arabicPeriod" startAt="2"/>
            </a:pPr>
            <a:endParaRPr lang="tr-TR" dirty="0"/>
          </a:p>
          <a:p>
            <a:pPr marL="624078" indent="-514350" algn="just">
              <a:buFont typeface="+mj-lt"/>
              <a:buAutoNum type="arabicPeriod" startAt="2"/>
            </a:pPr>
            <a:r>
              <a:rPr lang="tr-TR" dirty="0"/>
              <a:t>Kitle iletişim araçlarını kullanıyor</a:t>
            </a:r>
          </a:p>
          <a:p>
            <a:pPr marL="109728" indent="0" algn="just">
              <a:buNone/>
            </a:pPr>
            <a:endParaRPr lang="tr-TR" dirty="0"/>
          </a:p>
          <a:p>
            <a:pPr marL="624078" indent="-514350" algn="just">
              <a:buFont typeface="+mj-lt"/>
              <a:buAutoNum type="arabicPeriod" startAt="4"/>
            </a:pPr>
            <a:r>
              <a:rPr lang="tr-TR" dirty="0"/>
              <a:t>Lobi faaliyetleri </a:t>
            </a:r>
          </a:p>
          <a:p>
            <a:pPr marL="109728" indent="0" algn="just">
              <a:buNone/>
            </a:pPr>
            <a:r>
              <a:rPr lang="tr-TR" dirty="0"/>
              <a:t>Tütün kullanımını kamusal alanlarda sınırlandıran yasalara karşı çıksınlar diye politikacılara, restoran, esnaf organizasyonlarına mali destek vererek yasaların uygulanmasına engel oluyor</a:t>
            </a:r>
          </a:p>
        </p:txBody>
      </p:sp>
      <p:sp>
        <p:nvSpPr>
          <p:cNvPr id="3" name="Unvan 2">
            <a:extLst>
              <a:ext uri="{FF2B5EF4-FFF2-40B4-BE49-F238E27FC236}">
                <a16:creationId xmlns:a16="http://schemas.microsoft.com/office/drawing/2014/main" id="{BCD8067A-A901-4309-86BE-B45FFC62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0622"/>
            <a:ext cx="8496944" cy="1066130"/>
          </a:xfrm>
        </p:spPr>
        <p:txBody>
          <a:bodyPr>
            <a:noAutofit/>
          </a:bodyPr>
          <a:lstStyle/>
          <a:p>
            <a:r>
              <a:rPr lang="tr-TR" sz="3300" dirty="0">
                <a:solidFill>
                  <a:srgbClr val="002060"/>
                </a:solidFill>
              </a:rPr>
              <a:t>Tütün Endüstrisinin Pazarlama Taktikleri</a:t>
            </a:r>
            <a:endParaRPr lang="tr-TR" sz="33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75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Ekonomik-Politik Boyut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76163" y="1124744"/>
            <a:ext cx="8472301" cy="5040560"/>
          </a:xfrm>
        </p:spPr>
        <p:txBody>
          <a:bodyPr>
            <a:normAutofit fontScale="92500"/>
          </a:bodyPr>
          <a:lstStyle/>
          <a:p>
            <a:pPr algn="just">
              <a:lnSpc>
                <a:spcPct val="90000"/>
              </a:lnSpc>
            </a:pPr>
            <a:r>
              <a:rPr lang="tr-TR" sz="2800" dirty="0"/>
              <a:t>2020 verilerine göre Dünya genelinde Tütün Şirketleri yaklaşık olarak 700 milyar dolar perakende satış gelirine ulaşmıştır. </a:t>
            </a:r>
          </a:p>
          <a:p>
            <a:pPr marL="109728" indent="0" algn="just">
              <a:lnSpc>
                <a:spcPct val="90000"/>
              </a:lnSpc>
              <a:buNone/>
            </a:pPr>
            <a:endParaRPr lang="tr-TR" sz="2800" dirty="0"/>
          </a:p>
          <a:p>
            <a:pPr algn="just">
              <a:lnSpc>
                <a:spcPct val="90000"/>
              </a:lnSpc>
            </a:pPr>
            <a:r>
              <a:rPr lang="tr-TR" sz="2800" dirty="0"/>
              <a:t>Bu rakam, </a:t>
            </a:r>
            <a:r>
              <a:rPr lang="tr-TR" sz="2800" dirty="0" err="1"/>
              <a:t>Coca</a:t>
            </a:r>
            <a:r>
              <a:rPr lang="tr-TR" sz="2800" dirty="0"/>
              <a:t> Cola, Walt Disney, </a:t>
            </a:r>
            <a:r>
              <a:rPr lang="tr-TR" sz="2800" dirty="0" err="1"/>
              <a:t>FedEx</a:t>
            </a:r>
            <a:r>
              <a:rPr lang="tr-TR" sz="2800" dirty="0"/>
              <a:t>, AT&amp;T, Google, </a:t>
            </a:r>
            <a:r>
              <a:rPr lang="tr-TR" sz="2800" dirty="0" err="1"/>
              <a:t>McDonalds</a:t>
            </a:r>
            <a:r>
              <a:rPr lang="tr-TR" sz="2800" dirty="0"/>
              <a:t> ve </a:t>
            </a:r>
            <a:r>
              <a:rPr lang="tr-TR" sz="2800" dirty="0" err="1"/>
              <a:t>Starbucks’ın</a:t>
            </a:r>
            <a:r>
              <a:rPr lang="tr-TR" sz="2800" dirty="0"/>
              <a:t> dünya genelindeki yıllık kârlarının toplamına eşittir</a:t>
            </a:r>
          </a:p>
          <a:p>
            <a:pPr marL="109728" indent="0" algn="just">
              <a:lnSpc>
                <a:spcPct val="90000"/>
              </a:lnSpc>
              <a:buNone/>
            </a:pPr>
            <a:endParaRPr lang="tr-TR" sz="2800" dirty="0">
              <a:cs typeface="Arial" charset="0"/>
            </a:endParaRPr>
          </a:p>
          <a:p>
            <a:pPr algn="just">
              <a:lnSpc>
                <a:spcPct val="90000"/>
              </a:lnSpc>
            </a:pPr>
            <a:r>
              <a:rPr lang="tr-TR" sz="2800" dirty="0"/>
              <a:t>En büyük 6 tütün şirketi sırasıyla </a:t>
            </a:r>
            <a:r>
              <a:rPr lang="tr-TR" sz="2800" dirty="0" err="1"/>
              <a:t>China</a:t>
            </a:r>
            <a:r>
              <a:rPr lang="tr-TR" sz="2800" dirty="0"/>
              <a:t> </a:t>
            </a:r>
            <a:r>
              <a:rPr lang="tr-TR" sz="2800" dirty="0" err="1"/>
              <a:t>National</a:t>
            </a:r>
            <a:r>
              <a:rPr lang="tr-TR" sz="2800" dirty="0"/>
              <a:t> </a:t>
            </a:r>
            <a:r>
              <a:rPr lang="tr-TR" sz="2800" dirty="0" err="1"/>
              <a:t>Tobacco</a:t>
            </a:r>
            <a:r>
              <a:rPr lang="tr-TR" sz="2800" dirty="0"/>
              <a:t> Corporation, Philip Morris International, British </a:t>
            </a:r>
            <a:r>
              <a:rPr lang="tr-TR" sz="2800" dirty="0" err="1"/>
              <a:t>American</a:t>
            </a:r>
            <a:r>
              <a:rPr lang="tr-TR" sz="2800" dirty="0"/>
              <a:t> </a:t>
            </a:r>
            <a:r>
              <a:rPr lang="tr-TR" sz="2800" dirty="0" err="1"/>
              <a:t>Tobacco</a:t>
            </a:r>
            <a:r>
              <a:rPr lang="tr-TR" sz="2800" dirty="0"/>
              <a:t>, Japan </a:t>
            </a:r>
            <a:r>
              <a:rPr lang="tr-TR" sz="2800" dirty="0" err="1"/>
              <a:t>Tobacco</a:t>
            </a:r>
            <a:r>
              <a:rPr lang="tr-TR" sz="2800" dirty="0"/>
              <a:t> International, </a:t>
            </a:r>
            <a:r>
              <a:rPr lang="tr-TR" sz="2800" dirty="0" err="1"/>
              <a:t>Imperial</a:t>
            </a:r>
            <a:r>
              <a:rPr lang="tr-TR" sz="2800" dirty="0"/>
              <a:t> </a:t>
            </a:r>
            <a:r>
              <a:rPr lang="tr-TR" sz="2800" dirty="0" err="1"/>
              <a:t>Tobacco</a:t>
            </a:r>
            <a:r>
              <a:rPr lang="tr-TR" sz="2800" dirty="0"/>
              <a:t> ve </a:t>
            </a:r>
            <a:r>
              <a:rPr lang="tr-TR" sz="2800" dirty="0" err="1"/>
              <a:t>Altria</a:t>
            </a:r>
            <a:r>
              <a:rPr lang="tr-TR" sz="2800" dirty="0"/>
              <a:t> </a:t>
            </a:r>
            <a:r>
              <a:rPr lang="tr-TR" sz="2800" dirty="0" err="1"/>
              <a:t>Group</a:t>
            </a:r>
            <a:endParaRPr lang="tr-TR" sz="2800" dirty="0"/>
          </a:p>
          <a:p>
            <a:pPr marL="109728" indent="0">
              <a:lnSpc>
                <a:spcPct val="90000"/>
              </a:lnSpc>
              <a:buNone/>
            </a:pPr>
            <a:endParaRPr lang="tr-TR" sz="2900" dirty="0"/>
          </a:p>
          <a:p>
            <a:pPr marL="109728" indent="0">
              <a:lnSpc>
                <a:spcPct val="90000"/>
              </a:lnSpc>
              <a:buNone/>
            </a:pPr>
            <a:endParaRPr lang="tr-TR" sz="2900" dirty="0"/>
          </a:p>
          <a:p>
            <a:pPr marL="109728" indent="0">
              <a:lnSpc>
                <a:spcPct val="90000"/>
              </a:lnSpc>
              <a:buNone/>
            </a:pPr>
            <a:endParaRPr lang="tr-TR" sz="2900" dirty="0">
              <a:cs typeface="Arial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tr-TR" sz="22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tr-TR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50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Tütün şirketleri bilimi nasıl kötüye kullanıyor?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Biyoloji, Psikoloji, Genetik Bilimi, Siyaset</a:t>
            </a:r>
          </a:p>
        </p:txBody>
      </p:sp>
    </p:spTree>
    <p:extLst>
      <p:ext uri="{BB962C8B-B14F-4D97-AF65-F5344CB8AC3E}">
        <p14:creationId xmlns:p14="http://schemas.microsoft.com/office/powerpoint/2010/main" val="2254956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A87ED165-69D3-4EE0-8C7F-F14AA64EB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38" y="1091647"/>
            <a:ext cx="8640960" cy="507547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dirty="0"/>
              <a:t>Bundan 20-30 yıl önce sigaraya bağımlı hale gelmek için 2-3 ay içmek gerekiyordu</a:t>
            </a:r>
          </a:p>
          <a:p>
            <a:pPr marL="109728" indent="0" algn="just">
              <a:buNone/>
            </a:pPr>
            <a:endParaRPr lang="tr-TR" sz="2000" dirty="0"/>
          </a:p>
          <a:p>
            <a:pPr algn="just"/>
            <a:r>
              <a:rPr lang="tr-TR" dirty="0"/>
              <a:t>Bu süreyi çok uzun bulan sigara şirketleri tütünün genetiğini değiştirerek nikotin oranını iki kat arttırdılar ve 1 hafta gibi kısa sürede bile bağımlı yapabilecek hale getirdiler</a:t>
            </a:r>
          </a:p>
          <a:p>
            <a:pPr marL="109728" indent="0" algn="just">
              <a:buNone/>
            </a:pPr>
            <a:endParaRPr lang="tr-TR" sz="2000" dirty="0"/>
          </a:p>
          <a:p>
            <a:pPr algn="just"/>
            <a:r>
              <a:rPr lang="tr-TR" dirty="0"/>
              <a:t>Ayrıca sigaranın bağımlılık yapma düzeyini arttırmak için bronşları genişleten kimyasallar ekleyerek sigara dumanının akciğerlere hızlı ulaşmasını kolaylaştırdılar </a:t>
            </a:r>
          </a:p>
          <a:p>
            <a:pPr marL="109728" indent="0" algn="just">
              <a:buNone/>
            </a:pPr>
            <a:endParaRPr lang="tr-TR" dirty="0"/>
          </a:p>
          <a:p>
            <a:pPr algn="just"/>
            <a:r>
              <a:rPr lang="tr-TR" dirty="0"/>
              <a:t>Bu nedenle günümüzde sigara içenlerin akciğer kanseri ve KOAH riski daha yüksek</a:t>
            </a:r>
          </a:p>
          <a:p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99538" y="26065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2060"/>
                </a:solidFill>
              </a:rPr>
              <a:t>Tütün Şirketlerinin Gizli Belgelerinden Elde Edilen Bilgiler</a:t>
            </a:r>
          </a:p>
          <a:p>
            <a:endParaRPr lang="tr-T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5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BEE47DAF-1399-4E37-BAA8-23827A19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712968" cy="4824536"/>
          </a:xfrm>
        </p:spPr>
        <p:txBody>
          <a:bodyPr>
            <a:normAutofit/>
          </a:bodyPr>
          <a:lstStyle/>
          <a:p>
            <a:r>
              <a:rPr lang="tr-TR" dirty="0"/>
              <a:t>Şeker, aroma, mentol ekleyerek sigaranın kötü tadını maskeleyip içe çekmeyi kolaylaştırdılar</a:t>
            </a:r>
          </a:p>
          <a:p>
            <a:endParaRPr lang="tr-TR" sz="2000" dirty="0"/>
          </a:p>
          <a:p>
            <a:r>
              <a:rPr lang="tr-TR" dirty="0"/>
              <a:t>Nikotin beyne daha hızlı ulaşsın diye amonyak eklediler</a:t>
            </a:r>
          </a:p>
          <a:p>
            <a:pPr marL="109728" indent="0">
              <a:buNone/>
            </a:pPr>
            <a:endParaRPr lang="tr-TR" dirty="0"/>
          </a:p>
          <a:p>
            <a:r>
              <a:rPr lang="tr-TR" dirty="0"/>
              <a:t>İştah kapatıcı, ağrı kesici, </a:t>
            </a:r>
            <a:r>
              <a:rPr lang="tr-TR" dirty="0" err="1"/>
              <a:t>lakative</a:t>
            </a:r>
            <a:r>
              <a:rPr lang="tr-TR" dirty="0"/>
              <a:t> gibi maddeleri eklediler</a:t>
            </a:r>
          </a:p>
          <a:p>
            <a:endParaRPr lang="tr-TR" dirty="0"/>
          </a:p>
          <a:p>
            <a:r>
              <a:rPr lang="tr-TR" b="1" dirty="0">
                <a:solidFill>
                  <a:schemeClr val="accent2"/>
                </a:solidFill>
              </a:rPr>
              <a:t>Tütün endüstrisinin gizli belgelerinden elde edilen bu bilgilere nasıl ulaştık?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4F6F3A-E03E-4F5C-A360-47E48C2E75DD}"/>
              </a:ext>
            </a:extLst>
          </p:cNvPr>
          <p:cNvSpPr txBox="1"/>
          <p:nvPr/>
        </p:nvSpPr>
        <p:spPr>
          <a:xfrm>
            <a:off x="199538" y="260650"/>
            <a:ext cx="894446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b="1" dirty="0">
                <a:solidFill>
                  <a:srgbClr val="002060"/>
                </a:solidFill>
              </a:rPr>
              <a:t>Tütün Şirketlerinin Gizli Belgelerinden Elde Edilen Bilgiler (2)</a:t>
            </a:r>
          </a:p>
          <a:p>
            <a:endParaRPr lang="tr-TR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56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igara">
            <a:extLst>
              <a:ext uri="{FF2B5EF4-FFF2-40B4-BE49-F238E27FC236}">
                <a16:creationId xmlns:a16="http://schemas.microsoft.com/office/drawing/2014/main" id="{788EEB14-EE31-4153-AFBF-9A29F69E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3" y="755936"/>
            <a:ext cx="2625080" cy="21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argile">
            <a:extLst>
              <a:ext uri="{FF2B5EF4-FFF2-40B4-BE49-F238E27FC236}">
                <a16:creationId xmlns:a16="http://schemas.microsoft.com/office/drawing/2014/main" id="{3B5CFC55-E9EB-4336-87F4-B3035A5E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23" y="73385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uro">
            <a:extLst>
              <a:ext uri="{FF2B5EF4-FFF2-40B4-BE49-F238E27FC236}">
                <a16:creationId xmlns:a16="http://schemas.microsoft.com/office/drawing/2014/main" id="{DAAEDB7F-F366-4895-B2A0-00AE2E4E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40" y="768013"/>
            <a:ext cx="2376265" cy="230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pipo">
            <a:extLst>
              <a:ext uri="{FF2B5EF4-FFF2-40B4-BE49-F238E27FC236}">
                <a16:creationId xmlns:a16="http://schemas.microsoft.com/office/drawing/2014/main" id="{9A97A14E-B46A-4F41-A944-ABFE76CE0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09" y="4923852"/>
            <a:ext cx="2915816" cy="192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esigara">
            <a:extLst>
              <a:ext uri="{FF2B5EF4-FFF2-40B4-BE49-F238E27FC236}">
                <a16:creationId xmlns:a16="http://schemas.microsoft.com/office/drawing/2014/main" id="{3013117E-8D40-4113-9A9C-19A5825C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38301"/>
            <a:ext cx="3073152" cy="27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sarma sigara">
            <a:extLst>
              <a:ext uri="{FF2B5EF4-FFF2-40B4-BE49-F238E27FC236}">
                <a16:creationId xmlns:a16="http://schemas.microsoft.com/office/drawing/2014/main" id="{8F0BDEF5-8E40-4CB8-8596-CED87643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3721"/>
            <a:ext cx="2808312" cy="23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C7A1C88-1E6C-4A62-9F82-1C4756195ABE}"/>
              </a:ext>
            </a:extLst>
          </p:cNvPr>
          <p:cNvSpPr txBox="1"/>
          <p:nvPr/>
        </p:nvSpPr>
        <p:spPr>
          <a:xfrm>
            <a:off x="467544" y="260648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Bütün tütün ürünleri </a:t>
            </a:r>
            <a:r>
              <a:rPr lang="tr-TR" sz="3200" b="1" dirty="0">
                <a:solidFill>
                  <a:srgbClr val="FF0000"/>
                </a:solidFill>
              </a:rPr>
              <a:t>sağlığa zararlıdır</a:t>
            </a:r>
            <a:r>
              <a:rPr lang="tr-TR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4210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B8D8DAEC-4EB1-45B2-B2FB-809C69BC8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34225"/>
            <a:ext cx="8219256" cy="4972008"/>
          </a:xfrm>
        </p:spPr>
        <p:txBody>
          <a:bodyPr>
            <a:normAutofit/>
          </a:bodyPr>
          <a:lstStyle/>
          <a:p>
            <a:r>
              <a:rPr lang="tr-TR" dirty="0"/>
              <a:t>1998 yılında Amerikan Devleti sigaradan kaynaklı hastalıkların sağlık bütçesine getirdiği yükü </a:t>
            </a:r>
            <a:r>
              <a:rPr lang="tr-TR" dirty="0">
                <a:solidFill>
                  <a:srgbClr val="FF0000"/>
                </a:solidFill>
              </a:rPr>
              <a:t>tütün şirketlerinin ödemesi gerektiği iddiası ile şirketleri dava etti</a:t>
            </a:r>
          </a:p>
          <a:p>
            <a:pPr marL="109728" indent="0">
              <a:buNone/>
            </a:pPr>
            <a:endParaRPr lang="tr-TR" sz="2200" dirty="0"/>
          </a:p>
          <a:p>
            <a:r>
              <a:rPr lang="tr-TR" dirty="0"/>
              <a:t>Bu dava sonucunda tütün şirketleri </a:t>
            </a:r>
            <a:r>
              <a:rPr lang="tr-TR" dirty="0">
                <a:solidFill>
                  <a:srgbClr val="FF0000"/>
                </a:solidFill>
              </a:rPr>
              <a:t>gizli belgelerini kamuya açmak zorunda kaldı</a:t>
            </a:r>
          </a:p>
          <a:p>
            <a:pPr marL="109728" indent="0">
              <a:buNone/>
            </a:pPr>
            <a:endParaRPr lang="tr-TR" dirty="0"/>
          </a:p>
          <a:p>
            <a:r>
              <a:rPr lang="tr-TR" dirty="0"/>
              <a:t>Tütün şirketleri yarattıkları hastalıkların tedavisinde kullanılmak üzere </a:t>
            </a:r>
            <a:r>
              <a:rPr lang="en-US" b="1" dirty="0">
                <a:solidFill>
                  <a:srgbClr val="FF0000"/>
                </a:solidFill>
              </a:rPr>
              <a:t>$206 </a:t>
            </a:r>
            <a:r>
              <a:rPr lang="tr-TR" b="1" dirty="0">
                <a:solidFill>
                  <a:srgbClr val="FF0000"/>
                </a:solidFill>
              </a:rPr>
              <a:t>MİLYAR DOLARI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25 </a:t>
            </a:r>
            <a:r>
              <a:rPr lang="tr-TR" dirty="0">
                <a:solidFill>
                  <a:srgbClr val="FF0000"/>
                </a:solidFill>
              </a:rPr>
              <a:t>yıllık</a:t>
            </a:r>
            <a:r>
              <a:rPr lang="tr-TR" dirty="0"/>
              <a:t> bir sürede ödemeyi kabul etti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3" name="Unvan 2">
            <a:extLst>
              <a:ext uri="{FF2B5EF4-FFF2-40B4-BE49-F238E27FC236}">
                <a16:creationId xmlns:a16="http://schemas.microsoft.com/office/drawing/2014/main" id="{36BA1BCF-E5DE-4615-83C7-FFC43F9B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ABD’de Dava Edildiler</a:t>
            </a:r>
            <a:br>
              <a:rPr lang="tr-TR" dirty="0">
                <a:solidFill>
                  <a:srgbClr val="002060"/>
                </a:solidFill>
              </a:rPr>
            </a:br>
            <a:r>
              <a:rPr lang="tr-TR" sz="2000" dirty="0" err="1">
                <a:solidFill>
                  <a:schemeClr val="tx1"/>
                </a:solidFill>
              </a:rPr>
              <a:t>Tobacco</a:t>
            </a:r>
            <a:r>
              <a:rPr lang="tr-TR" sz="2000" dirty="0">
                <a:solidFill>
                  <a:schemeClr val="tx1"/>
                </a:solidFill>
              </a:rPr>
              <a:t> Master </a:t>
            </a:r>
            <a:r>
              <a:rPr lang="tr-TR" sz="2000" dirty="0" err="1">
                <a:solidFill>
                  <a:schemeClr val="tx1"/>
                </a:solidFill>
              </a:rPr>
              <a:t>Settlement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Agreement</a:t>
            </a:r>
            <a:endParaRPr lang="tr-TR"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15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43C8D6C4-1BF5-4309-8B8F-208216E09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tr-TR" sz="2800" dirty="0">
                <a:latin typeface="+mj-lt"/>
              </a:rPr>
              <a:t>Bizim gibi gelişmekte olan ülkelerin pazarlarını hedef aldılar</a:t>
            </a:r>
          </a:p>
          <a:p>
            <a:pPr marL="109728" indent="0" algn="just">
              <a:buNone/>
            </a:pPr>
            <a:endParaRPr lang="tr-TR" sz="2800" dirty="0">
              <a:latin typeface="+mj-lt"/>
            </a:endParaRPr>
          </a:p>
          <a:p>
            <a:pPr algn="just"/>
            <a:r>
              <a:rPr lang="tr-TR" sz="2800" dirty="0">
                <a:latin typeface="+mj-lt"/>
                <a:cs typeface="Arial" charset="0"/>
              </a:rPr>
              <a:t>1980’lerin ikinci yarısında yabancı sigara şirketleri Türkiye pazarına girdikten sonra (</a:t>
            </a:r>
            <a:r>
              <a:rPr lang="tr-TR" sz="2800" dirty="0" err="1">
                <a:latin typeface="+mj-lt"/>
                <a:cs typeface="Arial" charset="0"/>
              </a:rPr>
              <a:t>PhilSA</a:t>
            </a:r>
            <a:r>
              <a:rPr lang="tr-TR" sz="2800" dirty="0">
                <a:latin typeface="+mj-lt"/>
                <a:cs typeface="Arial" charset="0"/>
              </a:rPr>
              <a:t>) sigara içme oranları %80 arttı</a:t>
            </a:r>
          </a:p>
          <a:p>
            <a:pPr marL="109728" indent="0" algn="just">
              <a:buNone/>
            </a:pPr>
            <a:endParaRPr lang="tr-TR" sz="2800" dirty="0">
              <a:latin typeface="+mj-lt"/>
              <a:cs typeface="Arial" charset="0"/>
            </a:endParaRPr>
          </a:p>
          <a:p>
            <a:pPr algn="just"/>
            <a:r>
              <a:rPr lang="tr-TR" sz="2800" dirty="0">
                <a:latin typeface="+mj-lt"/>
                <a:cs typeface="Arial" charset="0"/>
              </a:rPr>
              <a:t>Sonuç olarak ülkemizde 1960-1990 yılları arasında akciğer kanseri oranları15 kat arttı</a:t>
            </a:r>
          </a:p>
          <a:p>
            <a:endParaRPr lang="tr-TR" sz="2800" dirty="0">
              <a:latin typeface="+mj-lt"/>
              <a:cs typeface="Arial" charset="0"/>
            </a:endParaRPr>
          </a:p>
          <a:p>
            <a:endParaRPr lang="tr-TR" dirty="0"/>
          </a:p>
        </p:txBody>
      </p:sp>
      <p:sp>
        <p:nvSpPr>
          <p:cNvPr id="3" name="Unvan 2">
            <a:extLst>
              <a:ext uri="{FF2B5EF4-FFF2-40B4-BE49-F238E27FC236}">
                <a16:creationId xmlns:a16="http://schemas.microsoft.com/office/drawing/2014/main" id="{E283E3B0-2F83-4C1A-AF98-A15D41EA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352928" cy="922114"/>
          </a:xfrm>
        </p:spPr>
        <p:txBody>
          <a:bodyPr>
            <a:normAutofit/>
          </a:bodyPr>
          <a:lstStyle/>
          <a:p>
            <a:pPr algn="ctr"/>
            <a:r>
              <a:rPr lang="tr-TR" sz="2800" dirty="0">
                <a:solidFill>
                  <a:srgbClr val="002060"/>
                </a:solidFill>
              </a:rPr>
              <a:t>Kendi Ülkesinde Dava ile Karşılaşınca ne oldu?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8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21CA12-4BF6-4664-8185-80FF5583E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5" y="404664"/>
            <a:ext cx="8568952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Tütün şirketlerinin pazarlama stratejileri başarılı oldu mu?</a:t>
            </a:r>
          </a:p>
        </p:txBody>
      </p:sp>
      <p:pic>
        <p:nvPicPr>
          <p:cNvPr id="4" name="Resim 3" descr="An anti-smoking advertising design; advertising is one major field that artists work in today.">
            <a:extLst>
              <a:ext uri="{FF2B5EF4-FFF2-40B4-BE49-F238E27FC236}">
                <a16:creationId xmlns:a16="http://schemas.microsoft.com/office/drawing/2014/main" id="{CD1BD600-A263-4B0D-9CAA-7DF8BF9630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92896"/>
            <a:ext cx="2244725" cy="2630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869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1816536-C919-4269-8AD1-AF82495E8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548681"/>
            <a:ext cx="7990656" cy="3033682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Türkiye’de her yıl tütün şirketlerinin kasasına aktardığımız para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86F3275-3376-4D3A-AA92-E0A92DD334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r-TR" sz="8000" dirty="0">
                <a:solidFill>
                  <a:srgbClr val="FF0000"/>
                </a:solidFill>
              </a:rPr>
              <a:t>25 milyar dolar</a:t>
            </a:r>
            <a:endParaRPr lang="tr-TR" sz="8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723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698160" cy="1296144"/>
          </a:xfrm>
        </p:spPr>
        <p:txBody>
          <a:bodyPr>
            <a:normAutofit fontScale="90000"/>
          </a:bodyPr>
          <a:lstStyle/>
          <a:p>
            <a:pPr algn="ctr"/>
            <a:br>
              <a:rPr lang="tr-TR" dirty="0">
                <a:solidFill>
                  <a:schemeClr val="tx1"/>
                </a:solidFill>
              </a:rPr>
            </a:br>
            <a:br>
              <a:rPr lang="tr-TR" dirty="0">
                <a:solidFill>
                  <a:schemeClr val="tx1"/>
                </a:solidFill>
              </a:rPr>
            </a:br>
            <a:br>
              <a:rPr lang="tr-TR" dirty="0">
                <a:solidFill>
                  <a:schemeClr val="tx1"/>
                </a:solidFill>
              </a:rPr>
            </a:br>
            <a:r>
              <a:rPr lang="tr-TR" dirty="0">
                <a:solidFill>
                  <a:schemeClr val="tx1"/>
                </a:solidFill>
              </a:rPr>
              <a:t>Ne yapmalı?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11560" y="2996952"/>
            <a:ext cx="7772400" cy="1199704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solidFill>
                  <a:srgbClr val="002060"/>
                </a:solidFill>
              </a:rPr>
              <a:t>Tütün Kullanımını Toplumsal Boyutta Azaltmanın Etkili Yolları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644153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251520" y="764704"/>
            <a:ext cx="8784976" cy="547260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tr-TR" b="1" dirty="0"/>
              <a:t>Kapalı alanlardaki sigara yasakları (politika odaklı-Etkili)</a:t>
            </a:r>
          </a:p>
          <a:p>
            <a:pPr>
              <a:spcBef>
                <a:spcPts val="1800"/>
              </a:spcBef>
            </a:pPr>
            <a:r>
              <a:rPr lang="tr-TR" b="1" dirty="0">
                <a:solidFill>
                  <a:srgbClr val="FF0000"/>
                </a:solidFill>
              </a:rPr>
              <a:t>Açık alanlarda sigara içiminin sınırlandırılması/ yasaklanması</a:t>
            </a:r>
          </a:p>
          <a:p>
            <a:pPr>
              <a:spcBef>
                <a:spcPts val="1800"/>
              </a:spcBef>
            </a:pPr>
            <a:r>
              <a:rPr lang="tr-TR" b="1" dirty="0">
                <a:solidFill>
                  <a:srgbClr val="FF0000"/>
                </a:solidFill>
              </a:rPr>
              <a:t>Ürün kontrolü: düz paket, katkı maddelerinin yasaklanması, ürün çeşitliliğinin sınırlandırılması</a:t>
            </a:r>
          </a:p>
          <a:p>
            <a:pPr>
              <a:spcBef>
                <a:spcPts val="1800"/>
              </a:spcBef>
            </a:pPr>
            <a:r>
              <a:rPr lang="tr-TR" b="1" dirty="0"/>
              <a:t>Tütün üzerindeki vergilerin arttırılmas</a:t>
            </a:r>
            <a:r>
              <a:rPr lang="tr-TR" dirty="0"/>
              <a:t>ı</a:t>
            </a:r>
          </a:p>
          <a:p>
            <a:pPr>
              <a:spcBef>
                <a:spcPts val="1800"/>
              </a:spcBef>
            </a:pPr>
            <a:r>
              <a:rPr lang="tr-TR" b="1" dirty="0"/>
              <a:t>Sigarayı bıraktırma programları (bireyin davranışına odaklı)</a:t>
            </a:r>
          </a:p>
          <a:p>
            <a:pPr>
              <a:spcBef>
                <a:spcPts val="1800"/>
              </a:spcBef>
            </a:pPr>
            <a:r>
              <a:rPr lang="tr-TR" b="1" dirty="0"/>
              <a:t>Reklam üstündeki yasaklar</a:t>
            </a:r>
          </a:p>
          <a:p>
            <a:pPr lvl="0">
              <a:buNone/>
            </a:pPr>
            <a:endParaRPr lang="tr-TR" dirty="0"/>
          </a:p>
          <a:p>
            <a:pPr lvl="0"/>
            <a:endParaRPr lang="tr-TR" dirty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51E2AFD1-FCCC-4369-93C7-7158CF3FF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pPr marL="452628" indent="-342900">
              <a:buFont typeface="Wingdings" panose="05000000000000000000" pitchFamily="2" charset="2"/>
              <a:buChar char="Ø"/>
            </a:pPr>
            <a:r>
              <a:rPr lang="tr-TR" sz="2600" dirty="0"/>
              <a:t>Pasif içiciliği azaltıyor</a:t>
            </a:r>
          </a:p>
          <a:p>
            <a:pPr marL="109728" indent="0">
              <a:buNone/>
            </a:pPr>
            <a:endParaRPr lang="tr-TR" sz="2600" dirty="0"/>
          </a:p>
          <a:p>
            <a:pPr marL="452628" indent="-342900">
              <a:buFont typeface="Wingdings" panose="05000000000000000000" pitchFamily="2" charset="2"/>
              <a:buChar char="Ø"/>
            </a:pPr>
            <a:r>
              <a:rPr lang="tr-TR" sz="2600" dirty="0"/>
              <a:t>Toplumsal görünürlüğü ve kabulü azaltıyor</a:t>
            </a:r>
          </a:p>
          <a:p>
            <a:pPr marL="109728" indent="0">
              <a:buNone/>
            </a:pPr>
            <a:endParaRPr lang="tr-TR" sz="2600" dirty="0"/>
          </a:p>
          <a:p>
            <a:pPr marL="452628" indent="-342900">
              <a:buFont typeface="Wingdings" panose="05000000000000000000" pitchFamily="2" charset="2"/>
              <a:buChar char="Ø"/>
            </a:pPr>
            <a:r>
              <a:rPr lang="tr-TR" sz="2600" dirty="0"/>
              <a:t>Sigara içmeye dair sosyal normları değiştiriyor</a:t>
            </a:r>
          </a:p>
          <a:p>
            <a:pPr marL="109728" indent="0">
              <a:buNone/>
            </a:pPr>
            <a:endParaRPr lang="tr-T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600" dirty="0"/>
              <a:t> İçenleri bırakmaya teşvik ediyor</a:t>
            </a:r>
          </a:p>
          <a:p>
            <a:pPr marL="109728" indent="0">
              <a:buNone/>
            </a:pPr>
            <a:endParaRPr lang="tr-T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600" dirty="0"/>
              <a:t> Gençlerin sigaraya başlama oranlarını düşürüyor</a:t>
            </a:r>
          </a:p>
        </p:txBody>
      </p:sp>
      <p:sp>
        <p:nvSpPr>
          <p:cNvPr id="3" name="Unvan 2">
            <a:extLst>
              <a:ext uri="{FF2B5EF4-FFF2-40B4-BE49-F238E27FC236}">
                <a16:creationId xmlns:a16="http://schemas.microsoft.com/office/drawing/2014/main" id="{8C7E01DE-E2FF-4D33-9AC0-D1D81D4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923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002060"/>
                </a:solidFill>
              </a:rPr>
              <a:t>Bütün kamusal alanlarda sigara tüketiminin kısıtlanmasının sonuçları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74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26EB30A-DE1A-4124-A1FF-7507DCDD6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2962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Tütün kontrolü ile ilgili  ülkemizdeki yasal düzenlemeler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9B750FB-C79B-45DC-BD20-7113DFB75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3717032"/>
            <a:ext cx="7772400" cy="11997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tr-TR" dirty="0">
                <a:solidFill>
                  <a:schemeClr val="tx1"/>
                </a:solidFill>
              </a:rPr>
              <a:t>Yasal düzenlemeler konusunda dünyada örnek gösterilen bir ülkeyiz! Dünya Sağlık Örgütünden ödül aldık</a:t>
            </a:r>
          </a:p>
        </p:txBody>
      </p:sp>
    </p:spTree>
    <p:extLst>
      <p:ext uri="{BB962C8B-B14F-4D97-AF65-F5344CB8AC3E}">
        <p14:creationId xmlns:p14="http://schemas.microsoft.com/office/powerpoint/2010/main" val="3169932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143508" y="512676"/>
            <a:ext cx="8856984" cy="583264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tr-TR" sz="3800" b="1" dirty="0">
                <a:solidFill>
                  <a:srgbClr val="FF0000"/>
                </a:solidFill>
              </a:rPr>
              <a:t>4207 sayılı </a:t>
            </a:r>
            <a:r>
              <a:rPr lang="tr-TR" sz="3800" b="1" dirty="0"/>
              <a:t>tütün mamullerinin zararlarının önlenmesine dair kanun (7 Kasım 1996)</a:t>
            </a:r>
          </a:p>
          <a:p>
            <a:pPr marL="109728" indent="0" algn="just">
              <a:buNone/>
            </a:pPr>
            <a:endParaRPr lang="tr-TR" sz="3800" dirty="0"/>
          </a:p>
          <a:p>
            <a:pPr algn="just"/>
            <a:r>
              <a:rPr lang="tr-TR" sz="3800" dirty="0"/>
              <a:t>Tütün kullanımına bağlı hastalık ve ölümleri azaltmak amacıyla tütünle mücadelede ilk uluslararası anlaşma olan </a:t>
            </a:r>
            <a:r>
              <a:rPr lang="tr-TR" sz="3800" dirty="0">
                <a:solidFill>
                  <a:srgbClr val="FF0000"/>
                </a:solidFill>
              </a:rPr>
              <a:t>Tütün kontrolü Çerçeve Sözleşmesi </a:t>
            </a:r>
            <a:r>
              <a:rPr lang="tr-TR" sz="3800" b="1" dirty="0"/>
              <a:t>(TKÇS) 28 Nisan 2004 </a:t>
            </a:r>
            <a:r>
              <a:rPr lang="tr-TR" sz="3800" dirty="0"/>
              <a:t>tarihinde ülkemiz tarafından imzalanmıştır</a:t>
            </a:r>
          </a:p>
          <a:p>
            <a:pPr marL="109728" indent="0" algn="just">
              <a:buNone/>
            </a:pPr>
            <a:endParaRPr lang="tr-TR" sz="3800" dirty="0"/>
          </a:p>
          <a:p>
            <a:pPr algn="just"/>
            <a:r>
              <a:rPr lang="tr-TR" sz="3800" b="1" dirty="0">
                <a:solidFill>
                  <a:srgbClr val="FF0000"/>
                </a:solidFill>
              </a:rPr>
              <a:t>2008</a:t>
            </a:r>
            <a:r>
              <a:rPr lang="tr-TR" sz="3800" dirty="0"/>
              <a:t> yılında yapılan düzenlemelerle kamuya açık tüm kapalı </a:t>
            </a:r>
            <a:r>
              <a:rPr lang="tr-TR" sz="3800" dirty="0" err="1"/>
              <a:t>alanlarlda</a:t>
            </a:r>
            <a:r>
              <a:rPr lang="tr-TR" sz="3800" dirty="0"/>
              <a:t> sigara içmek yasaklandı</a:t>
            </a:r>
          </a:p>
          <a:p>
            <a:pPr marL="109728" indent="0" algn="just">
              <a:buNone/>
            </a:pPr>
            <a:endParaRPr lang="tr-TR" sz="3800" dirty="0"/>
          </a:p>
          <a:p>
            <a:pPr algn="just"/>
            <a:r>
              <a:rPr lang="tr-TR" sz="3800" b="1" dirty="0">
                <a:solidFill>
                  <a:srgbClr val="FF0000"/>
                </a:solidFill>
              </a:rPr>
              <a:t>19 Temmuz 2009 </a:t>
            </a:r>
            <a:r>
              <a:rPr lang="tr-TR" sz="3800" dirty="0"/>
              <a:t>lokanta, kahvehane, kafeterya, birahane gibi işletmelerde, dershanelerin, tüm okul öncesi, ilk ve ortaöğrenim kurumlarının, kültür ve sosyal hizmet binalarının kapalı ve açık alanlarında sigara içmek yasaklandı</a:t>
            </a:r>
          </a:p>
          <a:p>
            <a:pPr marL="109728" indent="0" algn="just">
              <a:buNone/>
            </a:pPr>
            <a:endParaRPr lang="tr-TR" sz="3800" dirty="0"/>
          </a:p>
          <a:p>
            <a:pPr algn="just"/>
            <a:r>
              <a:rPr lang="tr-TR" sz="3800" b="1" dirty="0">
                <a:solidFill>
                  <a:srgbClr val="FF0000"/>
                </a:solidFill>
              </a:rPr>
              <a:t>2015/1 sayılı Başbakanlık Genelgesi </a:t>
            </a:r>
          </a:p>
          <a:p>
            <a:pPr marL="109728" indent="0" algn="just">
              <a:buNone/>
            </a:pPr>
            <a:endParaRPr lang="tr-TR" sz="3800" dirty="0"/>
          </a:p>
          <a:p>
            <a:pPr algn="just"/>
            <a:r>
              <a:rPr lang="tr-TR" sz="3800" b="1" dirty="0">
                <a:solidFill>
                  <a:srgbClr val="FF0000"/>
                </a:solidFill>
              </a:rPr>
              <a:t>2015/6 Sağlık Bakanlığı Genelgesi </a:t>
            </a:r>
            <a:r>
              <a:rPr lang="tr-TR" sz="3800" dirty="0"/>
              <a:t>bina girişlerinde sigara içiminin kısıtlanması</a:t>
            </a:r>
          </a:p>
          <a:p>
            <a:pPr marL="109728" indent="0" algn="just">
              <a:buNone/>
            </a:pPr>
            <a:endParaRPr lang="tr-TR" sz="3800" dirty="0"/>
          </a:p>
          <a:p>
            <a:pPr algn="just"/>
            <a:r>
              <a:rPr lang="tr-TR" sz="3800" b="1" dirty="0">
                <a:solidFill>
                  <a:srgbClr val="FF0000"/>
                </a:solidFill>
              </a:rPr>
              <a:t>2018 – 2023 Tütün Kontrolü Strateji Belgesi ve Eylem Planı</a:t>
            </a:r>
          </a:p>
          <a:p>
            <a:endParaRPr lang="tr-TR" sz="38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2974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22FAA1E-F2ED-4EC2-9DC7-0AAF351B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3050"/>
            <a:ext cx="9001000" cy="1143000"/>
          </a:xfrm>
        </p:spPr>
        <p:txBody>
          <a:bodyPr>
            <a:noAutofit/>
          </a:bodyPr>
          <a:lstStyle/>
          <a:p>
            <a:pPr algn="ctr"/>
            <a:r>
              <a:rPr lang="tr-TR" sz="4800" dirty="0">
                <a:solidFill>
                  <a:srgbClr val="002060"/>
                </a:solidFill>
              </a:rPr>
              <a:t>Neden Tütünsüz Üniversite?</a:t>
            </a:r>
            <a:endParaRPr lang="tr-TR" sz="48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77F779B-DFC5-4A57-8018-4EA1DE12E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257821" y="6576057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4435E35-5170-46D4-83B9-DB5EA18403EB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283968" y="6553198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33237CCE-D74B-427F-8EFF-6EFC87E476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2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717603" y="5410099"/>
            <a:ext cx="4040188" cy="761999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Sigara içenlerin kalbi dakikada 10 birim daha fazla atar, bu da kalbin yorulmasına sebep olur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251520" y="1444294"/>
            <a:ext cx="5294846" cy="3853151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tr-TR" sz="2600" dirty="0"/>
              <a:t>Sigara </a:t>
            </a:r>
            <a:r>
              <a:rPr lang="tr-TR" sz="2600" b="1" dirty="0">
                <a:solidFill>
                  <a:srgbClr val="FF0000"/>
                </a:solidFill>
              </a:rPr>
              <a:t>kullanım kurallarına uyarak kullanıldığında </a:t>
            </a:r>
            <a:r>
              <a:rPr lang="tr-TR" sz="2600" dirty="0"/>
              <a:t>tüketicisini öldüren tek üründür!</a:t>
            </a:r>
          </a:p>
          <a:p>
            <a:pPr>
              <a:spcBef>
                <a:spcPts val="1800"/>
              </a:spcBef>
            </a:pPr>
            <a:r>
              <a:rPr lang="tr-TR" sz="2600" dirty="0"/>
              <a:t>Dünya genelinde her 10 ölümden 1’nin sebebidir.</a:t>
            </a:r>
          </a:p>
          <a:p>
            <a:pPr algn="just">
              <a:spcBef>
                <a:spcPts val="1800"/>
              </a:spcBef>
            </a:pPr>
            <a:r>
              <a:rPr lang="tr-TR" sz="2600" dirty="0">
                <a:latin typeface="+mj-lt"/>
                <a:ea typeface="Calibri" panose="020F0502020204030204" pitchFamily="34" charset="0"/>
              </a:rPr>
              <a:t>Türkiye’de ve dünyada, tütün, alkol, uyuşturucu gibi maddelerin kullanım oranları artmakta ve bu maddelere başlama yaşı düşmektedir. </a:t>
            </a:r>
          </a:p>
          <a:p>
            <a:pPr marL="109728" indent="0">
              <a:spcBef>
                <a:spcPts val="1800"/>
              </a:spcBef>
              <a:buNone/>
            </a:pPr>
            <a:endParaRPr lang="tr-TR" dirty="0"/>
          </a:p>
          <a:p>
            <a:endParaRPr lang="tr-TR" dirty="0"/>
          </a:p>
          <a:p>
            <a:pPr lvl="1"/>
            <a:endParaRPr lang="tr-TR" dirty="0"/>
          </a:p>
          <a:p>
            <a:pPr marL="109728" indent="0">
              <a:buNone/>
            </a:pPr>
            <a:endParaRPr lang="tr-TR" dirty="0"/>
          </a:p>
          <a:p>
            <a:pPr marL="109728" indent="0">
              <a:buNone/>
            </a:pPr>
            <a:endParaRPr lang="tr-TR" sz="220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107504" y="220002"/>
            <a:ext cx="8928992" cy="864096"/>
          </a:xfrm>
        </p:spPr>
        <p:txBody>
          <a:bodyPr>
            <a:normAutofit/>
          </a:bodyPr>
          <a:lstStyle/>
          <a:p>
            <a:r>
              <a:rPr lang="tr-TR" sz="2700" dirty="0">
                <a:solidFill>
                  <a:schemeClr val="tx1"/>
                </a:solidFill>
              </a:rPr>
              <a:t>Amacımız Gençleri Tütün Ürünlerinden Korumak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2846574" cy="453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00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/>
              <a:t>Kamu kurum ve kuruluşlarımızın </a:t>
            </a:r>
            <a:r>
              <a:rPr lang="tr-TR" b="1" dirty="0">
                <a:solidFill>
                  <a:srgbClr val="FF0000"/>
                </a:solidFill>
              </a:rPr>
              <a:t>topluma örnek teşkil edecek şekilde,</a:t>
            </a:r>
            <a:r>
              <a:rPr lang="tr-TR" dirty="0">
                <a:solidFill>
                  <a:srgbClr val="FF0000"/>
                </a:solidFill>
              </a:rPr>
              <a:t> kendilerine ait </a:t>
            </a:r>
            <a:r>
              <a:rPr lang="tr-TR" b="1" dirty="0">
                <a:solidFill>
                  <a:srgbClr val="C00000"/>
                </a:solidFill>
              </a:rPr>
              <a:t>açık alanların </a:t>
            </a:r>
            <a:r>
              <a:rPr lang="tr-TR" dirty="0">
                <a:solidFill>
                  <a:srgbClr val="FF0000"/>
                </a:solidFill>
              </a:rPr>
              <a:t>yalnızca belirlenmiş yerlerinde tütün mamulü tüketimine müsaade etmeleri</a:t>
            </a:r>
          </a:p>
          <a:p>
            <a:pPr marL="109728" indent="0" algn="just">
              <a:buNone/>
            </a:pPr>
            <a:endParaRPr lang="tr-TR" dirty="0"/>
          </a:p>
          <a:p>
            <a:pPr algn="just"/>
            <a:r>
              <a:rPr lang="tr-TR" dirty="0"/>
              <a:t>Bu alanların toplam açık alana oranının %30’dan fazla olmaması ve giriş kapısından en az 10 metre mesafede olmasına riayet ederek, </a:t>
            </a:r>
            <a:r>
              <a:rPr lang="tr-TR" b="1" dirty="0">
                <a:solidFill>
                  <a:srgbClr val="FF0000"/>
                </a:solidFill>
              </a:rPr>
              <a:t>Dumansız Kampüs </a:t>
            </a:r>
            <a:r>
              <a:rPr lang="tr-TR" dirty="0"/>
              <a:t>uygulamalarının yaygınlaştırılması</a:t>
            </a:r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1"/>
                </a:solidFill>
              </a:rPr>
              <a:t>Sağlık Bakanlığı Genelgesi 2015/6</a:t>
            </a:r>
          </a:p>
        </p:txBody>
      </p:sp>
    </p:spTree>
    <p:extLst>
      <p:ext uri="{BB962C8B-B14F-4D97-AF65-F5344CB8AC3E}">
        <p14:creationId xmlns:p14="http://schemas.microsoft.com/office/powerpoint/2010/main" val="4001346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/>
              <a:t>Kamu kurum ve kuruluşlarımızda, </a:t>
            </a:r>
            <a:r>
              <a:rPr lang="tr-TR" b="1" dirty="0"/>
              <a:t>sigara bırakmanın teşvik edilmesi ve </a:t>
            </a:r>
            <a:r>
              <a:rPr lang="tr-TR" b="1" dirty="0">
                <a:solidFill>
                  <a:srgbClr val="FF0000"/>
                </a:solidFill>
              </a:rPr>
              <a:t>çalışanlarının hiçbirinin sigara içmediği</a:t>
            </a:r>
            <a:r>
              <a:rPr lang="tr-TR" b="1" dirty="0"/>
              <a:t> işyerlerinin özendirilmesi</a:t>
            </a:r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1"/>
                </a:solidFill>
              </a:rPr>
              <a:t>Sağlık Bakanlığı Genelgesi 2015/6</a:t>
            </a:r>
          </a:p>
        </p:txBody>
      </p:sp>
    </p:spTree>
    <p:extLst>
      <p:ext uri="{BB962C8B-B14F-4D97-AF65-F5344CB8AC3E}">
        <p14:creationId xmlns:p14="http://schemas.microsoft.com/office/powerpoint/2010/main" val="1431682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23528" y="1481328"/>
            <a:ext cx="8363272" cy="4525963"/>
          </a:xfrm>
        </p:spPr>
        <p:txBody>
          <a:bodyPr>
            <a:normAutofit/>
          </a:bodyPr>
          <a:lstStyle/>
          <a:p>
            <a:pPr algn="just"/>
            <a:r>
              <a:rPr lang="tr-TR" sz="3200" dirty="0"/>
              <a:t>Üniversitelerde sağlıklı yaşam davranışlarının yaygınlaştırılması</a:t>
            </a:r>
          </a:p>
          <a:p>
            <a:pPr marL="109728" indent="0" algn="just">
              <a:buNone/>
            </a:pPr>
            <a:endParaRPr lang="tr-TR" sz="3200" dirty="0"/>
          </a:p>
          <a:p>
            <a:pPr algn="just"/>
            <a:r>
              <a:rPr lang="tr-TR" sz="3200" dirty="0"/>
              <a:t>Üniversitelerde okuyan ve çalışan bireylerin </a:t>
            </a:r>
            <a:r>
              <a:rPr lang="tr-TR" sz="3200" dirty="0">
                <a:solidFill>
                  <a:srgbClr val="FF0000"/>
                </a:solidFill>
              </a:rPr>
              <a:t>toplum için rol modeli olması</a:t>
            </a:r>
            <a:endParaRPr lang="tr-TR" sz="3200" dirty="0"/>
          </a:p>
          <a:p>
            <a:pPr marL="109728" indent="0" algn="just">
              <a:buNone/>
            </a:pPr>
            <a:endParaRPr lang="tr-TR" sz="3200" dirty="0"/>
          </a:p>
          <a:p>
            <a:pPr algn="just"/>
            <a:r>
              <a:rPr lang="tr-TR" sz="3200" dirty="0"/>
              <a:t>Gelecek nesillerin tütünsüz bir yaşam sürebilmesi </a:t>
            </a:r>
          </a:p>
          <a:p>
            <a:pPr marL="109728" indent="0">
              <a:buNone/>
            </a:pPr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pPr algn="ctr"/>
            <a:r>
              <a:rPr lang="tr-TR" sz="3200" dirty="0">
                <a:solidFill>
                  <a:srgbClr val="0070C0"/>
                </a:solidFill>
              </a:rPr>
              <a:t>Tütünsüz Üniversite Uygulama Gerekçesi</a:t>
            </a:r>
          </a:p>
        </p:txBody>
      </p:sp>
    </p:spTree>
    <p:extLst>
      <p:ext uri="{BB962C8B-B14F-4D97-AF65-F5344CB8AC3E}">
        <p14:creationId xmlns:p14="http://schemas.microsoft.com/office/powerpoint/2010/main" val="410905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48466" y="1124744"/>
            <a:ext cx="8363272" cy="5256584"/>
          </a:xfrm>
        </p:spPr>
        <p:txBody>
          <a:bodyPr>
            <a:normAutofit/>
          </a:bodyPr>
          <a:lstStyle/>
          <a:p>
            <a:pPr algn="just"/>
            <a:r>
              <a:rPr lang="tr-TR" sz="2600" dirty="0"/>
              <a:t>Sağlıklı bir çevrede yaşayabilmek için ulaşılması gereken bir hedeftir</a:t>
            </a:r>
          </a:p>
          <a:p>
            <a:pPr marL="109728" indent="0" algn="just">
              <a:buNone/>
            </a:pPr>
            <a:endParaRPr lang="tr-TR" sz="2600" dirty="0"/>
          </a:p>
          <a:p>
            <a:pPr algn="just"/>
            <a:r>
              <a:rPr lang="tr-TR" sz="2600" dirty="0"/>
              <a:t>Tütün kullanan ve kullanmayan herkesin sağlık hakkının korunması için önemli bir uygulamadır</a:t>
            </a:r>
          </a:p>
          <a:p>
            <a:pPr marL="109728" indent="0" algn="just">
              <a:buNone/>
            </a:pPr>
            <a:endParaRPr lang="tr-TR" sz="2600" dirty="0"/>
          </a:p>
          <a:p>
            <a:pPr algn="just"/>
            <a:r>
              <a:rPr lang="tr-TR" sz="2600" dirty="0"/>
              <a:t>Planlanan bütün adımlar </a:t>
            </a:r>
            <a:r>
              <a:rPr lang="tr-TR" sz="2600" dirty="0">
                <a:solidFill>
                  <a:srgbClr val="FF0000"/>
                </a:solidFill>
              </a:rPr>
              <a:t>tütün endüstrisi ile mücadele </a:t>
            </a:r>
            <a:r>
              <a:rPr lang="tr-TR" sz="2600" dirty="0"/>
              <a:t>anlamı da taşımaktadır</a:t>
            </a:r>
          </a:p>
          <a:p>
            <a:pPr marL="109728" indent="0" algn="just">
              <a:buNone/>
            </a:pPr>
            <a:endParaRPr lang="tr-TR" sz="2600" dirty="0"/>
          </a:p>
          <a:p>
            <a:pPr algn="just"/>
            <a:r>
              <a:rPr lang="tr-TR" sz="2600" dirty="0"/>
              <a:t>Bu uygulamaların sağlıklı olarak hayata geçmesi için yönetimlerin, üniversite çalışanlarının ve öğrencilerin süreci desteklemesi gereklidir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380717" y="332656"/>
            <a:ext cx="8558628" cy="648072"/>
          </a:xfrm>
        </p:spPr>
        <p:txBody>
          <a:bodyPr>
            <a:normAutofit/>
          </a:bodyPr>
          <a:lstStyle/>
          <a:p>
            <a:pPr algn="ctr"/>
            <a:r>
              <a:rPr lang="tr-TR" sz="3200" dirty="0">
                <a:solidFill>
                  <a:srgbClr val="0070C0"/>
                </a:solidFill>
              </a:rPr>
              <a:t>Tütünsüz Üniversite </a:t>
            </a:r>
          </a:p>
        </p:txBody>
      </p:sp>
    </p:spTree>
    <p:extLst>
      <p:ext uri="{BB962C8B-B14F-4D97-AF65-F5344CB8AC3E}">
        <p14:creationId xmlns:p14="http://schemas.microsoft.com/office/powerpoint/2010/main" val="38068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3B09A65-24AA-4437-A239-9F036150D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Üniversiteler Tütünle Mücadele Ediyor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F8376A0-9A4C-4EF7-A8B2-7D002D8AB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chemeClr val="tx1"/>
                </a:solidFill>
              </a:rPr>
              <a:t>Örnek Uygulamalar</a:t>
            </a:r>
          </a:p>
        </p:txBody>
      </p:sp>
    </p:spTree>
    <p:extLst>
      <p:ext uri="{BB962C8B-B14F-4D97-AF65-F5344CB8AC3E}">
        <p14:creationId xmlns:p14="http://schemas.microsoft.com/office/powerpoint/2010/main" val="164240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obacco\2018_11_21_Ankara Hürriyet_Dumansiz Üniversite_82678303_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096"/>
            <a:ext cx="8928992" cy="691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3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1"/>
                </a:solidFill>
              </a:rPr>
              <a:t>Sigara gençliğini söndürmeden sen onu söndür!</a:t>
            </a:r>
          </a:p>
        </p:txBody>
      </p:sp>
      <p:pic>
        <p:nvPicPr>
          <p:cNvPr id="4" name="Picture 2" descr="D:\Tobacco\Amasya- 'Sigara gençliğini söndürmeden sen onu söndür', Anayurt 19.05.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81" y="1481138"/>
            <a:ext cx="5530438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5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Tobacco\Ankara Üniv. öğrencilerinin Eymir'de bisiklet etkinliği, Sabah Ankara 28.10.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594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Resim 1" descr="  ARAGİS: Ters yüz ettik bu bile çok daha anlamlı geldi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652"/>
            <a:ext cx="9144000" cy="288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Resim 4" descr="Atılım Üniversitesi’nde Daha Sağlıklı Bir Gelecek İçin “Sigaraya Karşı Kampanya”  Başladı 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55530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23528" y="261499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Atılım Üniversitesi Sigara Karşıtı Kampanya</a:t>
            </a:r>
          </a:p>
        </p:txBody>
      </p:sp>
    </p:spTree>
    <p:extLst>
      <p:ext uri="{BB962C8B-B14F-4D97-AF65-F5344CB8AC3E}">
        <p14:creationId xmlns:p14="http://schemas.microsoft.com/office/powerpoint/2010/main" val="3692553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obacco\ÇÜTF Sigara Bırakma Grubunun çalışmaları, Adana Haber, 12.07.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553092" cy="49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403648" y="260648"/>
            <a:ext cx="5598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>
                <a:solidFill>
                  <a:schemeClr val="accent5"/>
                </a:solidFill>
              </a:rPr>
              <a:t>Çukurova Üniversitesi</a:t>
            </a:r>
          </a:p>
        </p:txBody>
      </p:sp>
    </p:spTree>
    <p:extLst>
      <p:ext uri="{BB962C8B-B14F-4D97-AF65-F5344CB8AC3E}">
        <p14:creationId xmlns:p14="http://schemas.microsoft.com/office/powerpoint/2010/main" val="267954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96944" cy="1143000"/>
          </a:xfrm>
        </p:spPr>
        <p:txBody>
          <a:bodyPr>
            <a:normAutofit/>
          </a:bodyPr>
          <a:lstStyle/>
          <a:p>
            <a:r>
              <a:rPr lang="tr-TR" sz="2700" dirty="0">
                <a:solidFill>
                  <a:schemeClr val="tx1"/>
                </a:solidFill>
              </a:rPr>
              <a:t>Amacımız Sigaranın Gerçek Yüzünü Ortaya Koymak ve Gençlerin Sağlığını Korumak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251520" y="1444294"/>
            <a:ext cx="4896544" cy="3941763"/>
          </a:xfrm>
        </p:spPr>
        <p:txBody>
          <a:bodyPr>
            <a:normAutofit/>
          </a:bodyPr>
          <a:lstStyle/>
          <a:p>
            <a:pPr marL="109728" indent="0">
              <a:spcBef>
                <a:spcPts val="1800"/>
              </a:spcBef>
              <a:buNone/>
            </a:pPr>
            <a:endParaRPr lang="tr-TR" dirty="0"/>
          </a:p>
          <a:p>
            <a:pPr>
              <a:spcBef>
                <a:spcPts val="1800"/>
              </a:spcBef>
            </a:pPr>
            <a:r>
              <a:rPr lang="tr-TR" dirty="0"/>
              <a:t>Pahalıdır (Aile bütçenin yaklaşık %10’u sigara için harcanmaktadır)</a:t>
            </a:r>
          </a:p>
          <a:p>
            <a:pPr>
              <a:spcBef>
                <a:spcPts val="1800"/>
              </a:spcBef>
            </a:pPr>
            <a:r>
              <a:rPr lang="tr-TR" dirty="0"/>
              <a:t>Terör örgütlerinin en önemli finans kaynaklarından biri sigara kaçakçılığıdır</a:t>
            </a:r>
          </a:p>
          <a:p>
            <a:endParaRPr lang="tr-TR" dirty="0"/>
          </a:p>
          <a:p>
            <a:endParaRPr lang="tr-TR" dirty="0"/>
          </a:p>
          <a:p>
            <a:pPr marL="109728" indent="0">
              <a:buNone/>
            </a:pPr>
            <a:endParaRPr lang="tr-TR" sz="2200" dirty="0"/>
          </a:p>
          <a:p>
            <a:pPr marL="109728" indent="0">
              <a:buNone/>
            </a:pPr>
            <a:endParaRPr lang="tr-TR" sz="2200" dirty="0"/>
          </a:p>
          <a:p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57" y="1331640"/>
            <a:ext cx="3600400" cy="327084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2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FED752F6-7B64-43A3-8646-FC643B22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002060"/>
                </a:solidFill>
              </a:rPr>
              <a:t>Ankara Üniversitesi Tıp Fakültesi açık alanlarda sigara içimini yasakladı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A02A97-6196-4103-A586-68D9D30E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440"/>
            <a:ext cx="9144000" cy="51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2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accent5"/>
                </a:solidFill>
              </a:rPr>
              <a:t>Düzce Üniversitesi</a:t>
            </a:r>
          </a:p>
        </p:txBody>
      </p:sp>
      <p:pic>
        <p:nvPicPr>
          <p:cNvPr id="4" name="İçerik Yer Tutucusu 3" descr="http://www.81haber.com/wp-content/uploads/duzce-universitesinde-dumansiz-hava-sahalari-olusturuluyor_2b27a7a.jpg">
            <a:hlinkClick r:id="rId2" tooltip="&quot;Düzce Üniversitesinde Dumansız Hava Sahaları Oluşturuluyor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26" y="1412776"/>
            <a:ext cx="439172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http://www.81haber.com/wp-content/uploads/duzce-universitesinde-dumansiz-hava-sahalari-olusturuluyor_05e1aea.jpg">
            <a:hlinkClick r:id="rId4" tooltip="&quot;Düzce Üniversitesinde Dumansız Hava Sahaları Oluşturuluyor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92355"/>
            <a:ext cx="3600400" cy="227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 descr="Düzce Üniversitesinde Dumansız Hava Sahaları Oluşturuluyor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7072"/>
            <a:ext cx="3240360" cy="169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8916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82547"/>
          </a:xfrm>
        </p:spPr>
        <p:txBody>
          <a:bodyPr/>
          <a:lstStyle/>
          <a:p>
            <a:pPr marL="109728" indent="0" algn="ctr">
              <a:buNone/>
            </a:pPr>
            <a:r>
              <a:rPr lang="tr-TR" b="1" dirty="0"/>
              <a:t>Dumansız Kampüs Projesi</a:t>
            </a:r>
          </a:p>
          <a:p>
            <a:pPr marL="109728" indent="0">
              <a:buNone/>
            </a:pPr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922114"/>
          </a:xfrm>
        </p:spPr>
        <p:txBody>
          <a:bodyPr>
            <a:normAutofit fontScale="90000"/>
          </a:bodyPr>
          <a:lstStyle/>
          <a:p>
            <a:pPr algn="ctr"/>
            <a:br>
              <a:rPr lang="tr-TR" altLang="tr-TR" dirty="0"/>
            </a:br>
            <a:r>
              <a:rPr lang="tr-TR" altLang="tr-TR" sz="3100" dirty="0">
                <a:solidFill>
                  <a:srgbClr val="002060"/>
                </a:solidFill>
              </a:rPr>
              <a:t>Türkiye Ulusal Öğrenci Konseyi ve TÜNİDER</a:t>
            </a:r>
            <a:br>
              <a:rPr lang="tr-TR" altLang="tr-TR" dirty="0"/>
            </a:br>
            <a:endParaRPr lang="tr-TR" dirty="0"/>
          </a:p>
        </p:txBody>
      </p:sp>
      <p:pic>
        <p:nvPicPr>
          <p:cNvPr id="4" name="Resim 3" descr="Ekran Kırpm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6336704" cy="4160026"/>
          </a:xfrm>
          <a:prstGeom prst="rect">
            <a:avLst/>
          </a:prstGeom>
          <a:gradFill>
            <a:gsLst>
              <a:gs pos="16000">
                <a:srgbClr val="C00000">
                  <a:alpha val="30000"/>
                </a:srgbClr>
              </a:gs>
              <a:gs pos="10000">
                <a:srgbClr val="C00000"/>
              </a:gs>
              <a:gs pos="18000">
                <a:schemeClr val="bg1"/>
              </a:gs>
              <a:gs pos="3000">
                <a:schemeClr val="accent1"/>
              </a:gs>
            </a:gsLst>
            <a:lin ang="15600000" scaled="0"/>
          </a:gradFill>
        </p:spPr>
      </p:pic>
    </p:spTree>
    <p:extLst>
      <p:ext uri="{BB962C8B-B14F-4D97-AF65-F5344CB8AC3E}">
        <p14:creationId xmlns:p14="http://schemas.microsoft.com/office/powerpoint/2010/main" val="3553721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2627" y="260648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Ege’</a:t>
            </a:r>
            <a:r>
              <a:rPr lang="tr-TR" dirty="0">
                <a:solidFill>
                  <a:srgbClr val="002060"/>
                </a:solidFill>
              </a:rPr>
              <a:t>de Hedef: “Sigarasız Kampüs”</a:t>
            </a:r>
          </a:p>
        </p:txBody>
      </p:sp>
      <p:pic>
        <p:nvPicPr>
          <p:cNvPr id="4" name="İçerik Yer Tutucusu 3" descr="Ege’de Hedef: “Dumansız Kampüs”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480719" cy="27847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107504" y="3932570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Ege Üniversitesi’nde sigarasız kampüs hedefiyle “Dumansız Ege” kampanyası başlatıldı</a:t>
            </a:r>
            <a:endParaRPr lang="tr-TR" sz="2800" dirty="0"/>
          </a:p>
          <a:p>
            <a:r>
              <a:rPr lang="tr-TR" sz="2800" dirty="0"/>
              <a:t>Ege Üniversitesi Rektörü Prof. Dr. Necdet Budak </a:t>
            </a:r>
            <a:r>
              <a:rPr lang="tr-TR" sz="2000" dirty="0"/>
              <a:t>   </a:t>
            </a:r>
          </a:p>
          <a:p>
            <a:r>
              <a:rPr lang="tr-TR" sz="2000" i="1" dirty="0"/>
              <a:t>Bizim spora, sağlıklı beslenmeye, sigaradan uzak durmaya ihtiyacımız var. Sadece üniversitemizde değil, tüm Ege Bölgesi'nde bunu başarmak için Dumansız Ege sloganıyla yola çıktık.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295014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9357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ülya Yüksel\Desktop\Tobacco\İzmir Ekonomi Üniversitesi'nde sigara içmek yasaklandı, Yenigün İzmir, 10.01.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8961068" cy="62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69330BE-25CE-4A3B-99A4-F56A1B6370B5}"/>
              </a:ext>
            </a:extLst>
          </p:cNvPr>
          <p:cNvSpPr txBox="1"/>
          <p:nvPr/>
        </p:nvSpPr>
        <p:spPr>
          <a:xfrm>
            <a:off x="1331640" y="262389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accent4">
                    <a:lumMod val="50000"/>
                  </a:schemeClr>
                </a:solidFill>
              </a:rPr>
              <a:t>İzmir Ekonomi Üniversitesi</a:t>
            </a:r>
          </a:p>
        </p:txBody>
      </p:sp>
    </p:spTree>
    <p:extLst>
      <p:ext uri="{BB962C8B-B14F-4D97-AF65-F5344CB8AC3E}">
        <p14:creationId xmlns:p14="http://schemas.microsoft.com/office/powerpoint/2010/main" val="3620716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DF7EF8E-45EE-49C5-ABDE-55331CCD7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140344" cy="5589240"/>
          </a:xfrm>
        </p:spPr>
      </p:pic>
      <p:sp>
        <p:nvSpPr>
          <p:cNvPr id="3" name="Unvan 2">
            <a:extLst>
              <a:ext uri="{FF2B5EF4-FFF2-40B4-BE49-F238E27FC236}">
                <a16:creationId xmlns:a16="http://schemas.microsoft.com/office/drawing/2014/main" id="{703169DA-53A7-4943-8E75-017A00FF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Yaşar Üniversitesi</a:t>
            </a:r>
          </a:p>
        </p:txBody>
      </p:sp>
    </p:spTree>
    <p:extLst>
      <p:ext uri="{BB962C8B-B14F-4D97-AF65-F5344CB8AC3E}">
        <p14:creationId xmlns:p14="http://schemas.microsoft.com/office/powerpoint/2010/main" val="6408246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1302" y="188640"/>
            <a:ext cx="911340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800" b="1" dirty="0">
                <a:solidFill>
                  <a:srgbClr val="002060"/>
                </a:solidFill>
                <a:latin typeface="+mj-lt"/>
                <a:ea typeface="Times New Roman" pitchFamily="18" charset="0"/>
                <a:cs typeface="Arial" pitchFamily="34" charset="0"/>
              </a:rPr>
              <a:t>Bilkent Üniversitesinden «Tütünsüz Kampüs" kararı</a:t>
            </a:r>
            <a:endParaRPr lang="tr-TR" altLang="tr-TR" sz="2800" dirty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Resim 2" descr="Bilkent Üniversitesinden &quot;dumansız kampüs&quot; karar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0306"/>
            <a:ext cx="2884488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2465351"/>
            <a:ext cx="8928992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800" b="1" dirty="0">
                <a:ea typeface="Times New Roman" pitchFamily="18" charset="0"/>
                <a:cs typeface="Arial" pitchFamily="34" charset="0"/>
              </a:rPr>
              <a:t>Bilkent Üniversitesi </a:t>
            </a:r>
            <a:r>
              <a:rPr lang="tr-TR" altLang="tr-TR" sz="2800" dirty="0">
                <a:ea typeface="Times New Roman" pitchFamily="18" charset="0"/>
                <a:cs typeface="Arial" pitchFamily="34" charset="0"/>
              </a:rPr>
              <a:t>Senatosu, </a:t>
            </a:r>
            <a:r>
              <a:rPr lang="tr-TR" altLang="tr-TR" sz="28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2022 yılı Eylül ayından itibaren üniversitenin 3 bin dönümlük kampüsünün içinde</a:t>
            </a:r>
            <a:r>
              <a:rPr lang="tr-TR" altLang="tr-TR" sz="2800" b="1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sigara </a:t>
            </a:r>
            <a:r>
              <a:rPr lang="tr-TR" altLang="tr-TR" sz="28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içmeyi yasaklama kararı aldı</a:t>
            </a:r>
            <a:r>
              <a:rPr lang="tr-TR" altLang="tr-TR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tr-TR" altLang="tr-TR" dirty="0">
              <a:solidFill>
                <a:srgbClr val="FF0000"/>
              </a:solidFill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Bilkent Üniversitesi Rektörü </a:t>
            </a:r>
            <a:r>
              <a:rPr lang="tr-TR" altLang="tr-TR" dirty="0">
                <a:ea typeface="Times New Roman" pitchFamily="18" charset="0"/>
                <a:cs typeface="Arial" pitchFamily="34" charset="0"/>
              </a:rPr>
              <a:t>Prof. Dr. </a:t>
            </a:r>
            <a:r>
              <a:rPr lang="tr-TR" altLang="tr-TR" b="1" dirty="0">
                <a:ea typeface="Times New Roman" pitchFamily="18" charset="0"/>
                <a:cs typeface="Arial" pitchFamily="34" charset="0"/>
              </a:rPr>
              <a:t>Abdullah Atalar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 "Biz üniversitemizi sigarasız bir yer haline getirerek, 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öğrencilerimizin sigaraya hiç başlamamalarına ön ayak olmak istiyoruz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." dedi.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tr-TR" altLang="tr-T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Sigaranın </a:t>
            </a:r>
            <a:r>
              <a:rPr lang="tr-TR" altLang="tr-TR" dirty="0">
                <a:ea typeface="Times New Roman" pitchFamily="18" charset="0"/>
                <a:cs typeface="Arial" pitchFamily="34" charset="0"/>
              </a:rPr>
              <a:t>kokain eroin gibi 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bağımlılık yapan ve sağlığa çok fazla zararı bulunan kimyasal bir madde ve bir nevi zehir olduğunu söyledi.</a:t>
            </a:r>
            <a:endParaRPr kumimoji="0" lang="tr-TR" altLang="tr-T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35" y="701583"/>
            <a:ext cx="2035113" cy="182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662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4E0D42-D87B-4236-B4FA-A31EB879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990656" cy="2664296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>
                <a:solidFill>
                  <a:srgbClr val="002060"/>
                </a:solidFill>
              </a:rPr>
              <a:t>İzmir Demokrasi Üniversitesi de gençlerimizi korumak için ilk adımını 2018 yılında attı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054D544-8249-45DE-8219-BDC5642FF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3429000"/>
            <a:ext cx="8424936" cy="1598335"/>
          </a:xfrm>
        </p:spPr>
        <p:txBody>
          <a:bodyPr>
            <a:normAutofit/>
          </a:bodyPr>
          <a:lstStyle/>
          <a:p>
            <a:pPr algn="just"/>
            <a:r>
              <a:rPr lang="tr-TR" dirty="0">
                <a:solidFill>
                  <a:schemeClr val="tx1"/>
                </a:solidFill>
              </a:rPr>
              <a:t>Birinci aşamada, öğrenci kafeteryasının bulunduğu bahçe ve öğretim üyesi kafeteryasının açık alanlarında sigara içimi sınırlandırıldı</a:t>
            </a:r>
          </a:p>
        </p:txBody>
      </p:sp>
    </p:spTree>
    <p:extLst>
      <p:ext uri="{BB962C8B-B14F-4D97-AF65-F5344CB8AC3E}">
        <p14:creationId xmlns:p14="http://schemas.microsoft.com/office/powerpoint/2010/main" val="32901793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003FB4F-BB14-46B5-8937-DF2183AD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227410"/>
          </a:xfrm>
        </p:spPr>
        <p:txBody>
          <a:bodyPr>
            <a:normAutofit fontScale="90000"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Giriş kapılarına asgari 5 metre mesafede olacak şekilde tütün ürünlerinin tüketilmesinin önlenmesi </a:t>
            </a:r>
            <a:r>
              <a:rPr lang="tr-TR" sz="3200" dirty="0"/>
              <a:t>(Sağlık Bakanlığı Genelgesi 2015/6)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15C3DC8-E129-4D16-92D1-EB5760492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</p:spPr>
        <p:txBody>
          <a:bodyPr>
            <a:normAutofit/>
          </a:bodyPr>
          <a:lstStyle/>
          <a:p>
            <a:r>
              <a:rPr lang="tr-TR" sz="2300" dirty="0"/>
              <a:t>Sağlık Bakanlığı Genelgesi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6449BB-BB9C-4569-B45A-14E42004099D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Bu Köprüler Tütünsüz Alan Olarak Belirlendi</a:t>
            </a:r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E109960F-A731-407F-8A8E-064A043177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1091" y="1372900"/>
            <a:ext cx="3672410" cy="4040187"/>
          </a:xfrm>
        </p:spPr>
      </p:pic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70A0CC8-D936-48A4-80B7-6224D466E2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44625"/>
            <a:ext cx="3888432" cy="39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1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49146786-B966-48B6-92FA-A4A2C3001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/>
              <a:t>TÜİK (2019) ve DSÖ (2016) farklı oranlar vermektedir.</a:t>
            </a:r>
          </a:p>
          <a:p>
            <a:pPr marL="109728" indent="0" algn="just">
              <a:buNone/>
            </a:pPr>
            <a:endParaRPr lang="tr-TR" dirty="0"/>
          </a:p>
          <a:p>
            <a:pPr algn="just"/>
            <a:r>
              <a:rPr lang="tr-TR" dirty="0"/>
              <a:t>TÜİK verilerine göre, 15-24 yaş aralığındaki </a:t>
            </a:r>
            <a:r>
              <a:rPr lang="tr-TR" dirty="0">
                <a:solidFill>
                  <a:srgbClr val="FF0000"/>
                </a:solidFill>
              </a:rPr>
              <a:t>kadınların %7,9’sı</a:t>
            </a:r>
            <a:r>
              <a:rPr lang="tr-TR" dirty="0"/>
              <a:t>; </a:t>
            </a:r>
            <a:r>
              <a:rPr lang="tr-TR" dirty="0">
                <a:solidFill>
                  <a:srgbClr val="FF0000"/>
                </a:solidFill>
              </a:rPr>
              <a:t>erkeklerin  %31’i </a:t>
            </a:r>
            <a:r>
              <a:rPr lang="tr-TR" dirty="0"/>
              <a:t>her gün sigara kullanmaktadır.</a:t>
            </a:r>
          </a:p>
          <a:p>
            <a:pPr marL="109728" indent="0" algn="just">
              <a:buNone/>
            </a:pPr>
            <a:endParaRPr lang="tr-TR" dirty="0"/>
          </a:p>
          <a:p>
            <a:pPr algn="just"/>
            <a:r>
              <a:rPr lang="tr-TR" dirty="0"/>
              <a:t>25-34 yaş aralığındaki </a:t>
            </a:r>
            <a:r>
              <a:rPr lang="tr-TR" dirty="0">
                <a:solidFill>
                  <a:srgbClr val="FF0000"/>
                </a:solidFill>
              </a:rPr>
              <a:t>kadınların %17,6’sı</a:t>
            </a:r>
            <a:r>
              <a:rPr lang="tr-TR" dirty="0"/>
              <a:t>; </a:t>
            </a:r>
            <a:r>
              <a:rPr lang="tr-TR" dirty="0">
                <a:solidFill>
                  <a:srgbClr val="FF0000"/>
                </a:solidFill>
              </a:rPr>
              <a:t>erkeklerin %51,3 </a:t>
            </a:r>
            <a:r>
              <a:rPr lang="tr-TR" dirty="0"/>
              <a:t>her gün sigara kullanmaktadır.</a:t>
            </a:r>
          </a:p>
          <a:p>
            <a:endParaRPr lang="tr-TR" dirty="0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98832EA4-D701-48DB-A903-0ED5042E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Genç Nüfusun Tütün Kullanımı</a:t>
            </a:r>
          </a:p>
        </p:txBody>
      </p:sp>
    </p:spTree>
    <p:extLst>
      <p:ext uri="{BB962C8B-B14F-4D97-AF65-F5344CB8AC3E}">
        <p14:creationId xmlns:p14="http://schemas.microsoft.com/office/powerpoint/2010/main" val="1219039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5FC4ED9-252B-4404-940C-7352F8ED6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  <p:sp>
        <p:nvSpPr>
          <p:cNvPr id="3" name="Unvan 2">
            <a:extLst>
              <a:ext uri="{FF2B5EF4-FFF2-40B4-BE49-F238E27FC236}">
                <a16:creationId xmlns:a16="http://schemas.microsoft.com/office/drawing/2014/main" id="{66AF6AA2-168D-4DCB-8F56-E453E39D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tx1"/>
                </a:solidFill>
              </a:rPr>
              <a:t>Kırmızı çizgi ile belirlenen tütünsüz alan içinde sigara içilemiyor!</a:t>
            </a:r>
          </a:p>
        </p:txBody>
      </p:sp>
    </p:spTree>
    <p:extLst>
      <p:ext uri="{BB962C8B-B14F-4D97-AF65-F5344CB8AC3E}">
        <p14:creationId xmlns:p14="http://schemas.microsoft.com/office/powerpoint/2010/main" val="8731481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8122F1DB-2E79-4A2E-B839-7D44C2F6E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12755"/>
            <a:ext cx="8363272" cy="2846680"/>
          </a:xfrm>
        </p:spPr>
        <p:txBody>
          <a:bodyPr>
            <a:normAutofit/>
          </a:bodyPr>
          <a:lstStyle/>
          <a:p>
            <a:r>
              <a:rPr lang="tr-TR" dirty="0"/>
              <a:t>Nepal’in komşu ülkesi Bhutan bütün ülkede sigara içmeyi yasakladı</a:t>
            </a:r>
          </a:p>
          <a:p>
            <a:r>
              <a:rPr lang="tr-TR" dirty="0"/>
              <a:t>Yeni Zelanda 2030 yılında yasaklayacak</a:t>
            </a:r>
          </a:p>
          <a:p>
            <a:r>
              <a:rPr lang="tr-TR" dirty="0"/>
              <a:t>Bir paket sigaranın 114 TL’ye satıldığı Avustralya’da sigara işyerlerinde tamamen yasaklanması için çalışma yürütüyor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3" name="Unvan 2">
            <a:extLst>
              <a:ext uri="{FF2B5EF4-FFF2-40B4-BE49-F238E27FC236}">
                <a16:creationId xmlns:a16="http://schemas.microsoft.com/office/drawing/2014/main" id="{9B70A70B-9BC9-4DE8-8738-DE74C260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Dünyada Tütün Kontrolü</a:t>
            </a:r>
          </a:p>
        </p:txBody>
      </p:sp>
      <p:sp>
        <p:nvSpPr>
          <p:cNvPr id="4" name="AutoShape 2" descr="Image result for bhutan">
            <a:extLst>
              <a:ext uri="{FF2B5EF4-FFF2-40B4-BE49-F238E27FC236}">
                <a16:creationId xmlns:a16="http://schemas.microsoft.com/office/drawing/2014/main" id="{5B23E311-7BA7-4B90-A2E9-A839C06AFC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0" name="Picture 6" descr="Image result for bhutan">
            <a:extLst>
              <a:ext uri="{FF2B5EF4-FFF2-40B4-BE49-F238E27FC236}">
                <a16:creationId xmlns:a16="http://schemas.microsoft.com/office/drawing/2014/main" id="{6787BA82-2C3C-4C2C-AE56-367DB2D2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8318"/>
            <a:ext cx="3456384" cy="22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8FF86D04-743C-4CD7-A9D4-0DE4E03E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62" y="4698318"/>
            <a:ext cx="2880321" cy="228996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8C4CBC4A-2BFA-4C39-824B-43B624F5E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262" y="4745100"/>
            <a:ext cx="2775738" cy="22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01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97CD2E9-DAB8-47B0-A6E0-606F58450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46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A267A733-A19D-467B-B153-08FC4558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Sağlık için Tütünsüz Hayat</a:t>
            </a:r>
          </a:p>
        </p:txBody>
      </p:sp>
      <p:pic>
        <p:nvPicPr>
          <p:cNvPr id="3074" name="Picture 2" descr="Image result for voleybol oynayan genÃ§ler">
            <a:extLst>
              <a:ext uri="{FF2B5EF4-FFF2-40B4-BE49-F238E27FC236}">
                <a16:creationId xmlns:a16="http://schemas.microsoft.com/office/drawing/2014/main" id="{2CAD914F-0C1D-4726-BC9F-FF8B5C87DA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" y="1844824"/>
            <a:ext cx="261937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ursasporx.com/images/upload/basYn3_4.jpg">
            <a:extLst>
              <a:ext uri="{FF2B5EF4-FFF2-40B4-BE49-F238E27FC236}">
                <a16:creationId xmlns:a16="http://schemas.microsoft.com/office/drawing/2014/main" id="{7F6BAE26-60DE-4A4C-AC4F-44A96534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48190"/>
            <a:ext cx="2991780" cy="32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asketdergisi.com/thumbnail?image=uploads/dosyalar/2012/07/genc2.jpg&amp;resize=350x-">
            <a:extLst>
              <a:ext uri="{FF2B5EF4-FFF2-40B4-BE49-F238E27FC236}">
                <a16:creationId xmlns:a16="http://schemas.microsoft.com/office/drawing/2014/main" id="{E686F344-650F-470F-9C1C-54905E5D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7" y="4293096"/>
            <a:ext cx="272302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yÃ¼zen genÃ§ler">
            <a:extLst>
              <a:ext uri="{FF2B5EF4-FFF2-40B4-BE49-F238E27FC236}">
                <a16:creationId xmlns:a16="http://schemas.microsoft.com/office/drawing/2014/main" id="{82A754C7-25A8-4F88-B8DA-6BE6D6601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80" y="1988840"/>
            <a:ext cx="273630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isiklet binen genÃ§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64" y="4149080"/>
            <a:ext cx="3024336" cy="223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50" y="1445446"/>
            <a:ext cx="2952328" cy="18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078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51520" y="4725144"/>
            <a:ext cx="8640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Kanunla yasaklanmış alanlarda sigara içenleri Alo 184’ü arayarak bildirin</a:t>
            </a:r>
          </a:p>
          <a:p>
            <a:pPr algn="ctr"/>
            <a:r>
              <a:rPr lang="tr-TR" sz="2000" b="1" dirty="0">
                <a:solidFill>
                  <a:srgbClr val="FF0000"/>
                </a:solidFill>
              </a:rPr>
              <a:t>Sigara Bırakma Danışma Hattı: Alo 171</a:t>
            </a:r>
          </a:p>
          <a:p>
            <a:pPr algn="ctr"/>
            <a:r>
              <a:rPr lang="tr-TR" sz="3600" b="1" dirty="0"/>
              <a:t>Sigarayı Bırak Hayatı Bırakma</a:t>
            </a:r>
          </a:p>
          <a:p>
            <a:pPr algn="ctr"/>
            <a:r>
              <a:rPr lang="tr-TR" b="1" dirty="0"/>
              <a:t>http://birakabilirsin.org/</a:t>
            </a:r>
          </a:p>
        </p:txBody>
      </p:sp>
      <p:pic>
        <p:nvPicPr>
          <p:cNvPr id="3" name="Picture 2" descr="C:\Documents and Settings\creA\Desktop\sigara sunum\805127656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660" y="116632"/>
            <a:ext cx="6120680" cy="4379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F64A8DF0-5DE6-49F7-AF72-4E995101E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200" dirty="0"/>
              <a:t>15-24 yaş aralığındaki </a:t>
            </a:r>
            <a:r>
              <a:rPr lang="tr-TR" sz="3200" dirty="0">
                <a:solidFill>
                  <a:srgbClr val="FF0000"/>
                </a:solidFill>
              </a:rPr>
              <a:t>kadınların %22,4’ü</a:t>
            </a:r>
            <a:r>
              <a:rPr lang="tr-TR" sz="3200" dirty="0"/>
              <a:t>; </a:t>
            </a:r>
            <a:r>
              <a:rPr lang="tr-TR" sz="3200" dirty="0">
                <a:solidFill>
                  <a:srgbClr val="FF0000"/>
                </a:solidFill>
              </a:rPr>
              <a:t>erkeklerin  %40,9’u </a:t>
            </a:r>
            <a:r>
              <a:rPr lang="tr-TR" sz="3200" dirty="0"/>
              <a:t>her gün sigara kullanmaktadır.</a:t>
            </a:r>
          </a:p>
          <a:p>
            <a:pPr marL="109728" indent="0">
              <a:buNone/>
            </a:pPr>
            <a:endParaRPr lang="tr-TR" sz="3200" dirty="0"/>
          </a:p>
          <a:p>
            <a:pPr algn="just"/>
            <a:r>
              <a:rPr lang="tr-TR" sz="3200" dirty="0"/>
              <a:t>25-44 yaş aralığındaki </a:t>
            </a:r>
            <a:r>
              <a:rPr lang="tr-TR" sz="3200" dirty="0">
                <a:solidFill>
                  <a:srgbClr val="FF0000"/>
                </a:solidFill>
              </a:rPr>
              <a:t>kadınların</a:t>
            </a:r>
            <a:r>
              <a:rPr lang="tr-TR" sz="3200" dirty="0"/>
              <a:t> </a:t>
            </a:r>
            <a:r>
              <a:rPr lang="tr-TR" sz="3200" dirty="0">
                <a:solidFill>
                  <a:srgbClr val="FF0000"/>
                </a:solidFill>
              </a:rPr>
              <a:t>%22,9’u</a:t>
            </a:r>
            <a:r>
              <a:rPr lang="tr-TR" sz="3200" dirty="0"/>
              <a:t>; </a:t>
            </a:r>
            <a:r>
              <a:rPr lang="tr-TR" sz="3200" dirty="0">
                <a:solidFill>
                  <a:srgbClr val="FF0000"/>
                </a:solidFill>
              </a:rPr>
              <a:t>erkeklerin  %50,8’i </a:t>
            </a:r>
            <a:r>
              <a:rPr lang="tr-TR" sz="3200" dirty="0"/>
              <a:t>her gün sigara kullanmaktadır.</a:t>
            </a:r>
          </a:p>
          <a:p>
            <a:pPr marL="109728" indent="0">
              <a:buNone/>
            </a:pPr>
            <a:endParaRPr lang="tr-TR" dirty="0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5501BEB9-927F-4EAB-AD8D-60383801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DSÖ Verileri (2016)</a:t>
            </a:r>
          </a:p>
        </p:txBody>
      </p:sp>
    </p:spTree>
    <p:extLst>
      <p:ext uri="{BB962C8B-B14F-4D97-AF65-F5344CB8AC3E}">
        <p14:creationId xmlns:p14="http://schemas.microsoft.com/office/powerpoint/2010/main" val="367786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37C3E8-91E8-4B36-B37B-E2CD79B1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04156"/>
            <a:ext cx="7992888" cy="497326"/>
          </a:xfrm>
        </p:spPr>
        <p:txBody>
          <a:bodyPr>
            <a:noAutofit/>
          </a:bodyPr>
          <a:lstStyle/>
          <a:p>
            <a:pPr algn="ctr"/>
            <a:r>
              <a:rPr lang="tr-TR" sz="28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Üniversiteli Öğrencilerin Tütün Kullanımı</a:t>
            </a:r>
            <a:endParaRPr lang="tr-TR" sz="2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A5E713-F7BC-450A-BA7F-61456F25A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69" y="1812993"/>
            <a:ext cx="8484266" cy="37731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sz="2400" dirty="0">
                <a:latin typeface="+mj-lt"/>
                <a:cs typeface="Times New Roman" panose="02020603050405020304" pitchFamily="18" charset="0"/>
              </a:rPr>
              <a:t>Üniversite öğrencilerinin tütün kullanımıyla ilgili yapılmış 56 farklı araştırmanın meta analizi sonuçlarına göre (Merih, vd., 2021):</a:t>
            </a:r>
          </a:p>
          <a:p>
            <a:pPr algn="just"/>
            <a:r>
              <a:rPr lang="tr-TR" sz="2400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rPr>
              <a:t>Kız öğrenciler %17,6’sı </a:t>
            </a:r>
            <a:r>
              <a:rPr lang="tr-TR" sz="2400" dirty="0">
                <a:highlight>
                  <a:srgbClr val="FFFF00"/>
                </a:highlight>
                <a:latin typeface="+mj-lt"/>
                <a:cs typeface="Times New Roman" panose="02020603050405020304" pitchFamily="18" charset="0"/>
              </a:rPr>
              <a:t>erkek öğrencilerin %30,6’sı sigara içmektedir. </a:t>
            </a:r>
          </a:p>
          <a:p>
            <a:pPr algn="just"/>
            <a:r>
              <a:rPr lang="tr-TR" sz="2400" dirty="0">
                <a:latin typeface="+mj-lt"/>
                <a:cs typeface="Times New Roman" panose="02020603050405020304" pitchFamily="18" charset="0"/>
              </a:rPr>
              <a:t>Kız öğrencilerin erkek öğrencilere göre genelde daha geç yaşlarda sigaraya başlamaktadır.</a:t>
            </a:r>
          </a:p>
          <a:p>
            <a:pPr algn="just">
              <a:lnSpc>
                <a:spcPct val="107000"/>
              </a:lnSpc>
            </a:pPr>
            <a:r>
              <a:rPr lang="tr-TR" sz="2400" dirty="0">
                <a:latin typeface="+mj-lt"/>
                <a:cs typeface="Times New Roman" panose="02020603050405020304" pitchFamily="18" charset="0"/>
              </a:rPr>
              <a:t>Sigara ve alkol kullanan kız öğrencilerde, depresyon belirtilerinin daha fazla olduğu tespit edilmiştir. Anksiyete ve sevgisizlik gibi faktörler de sigaraya başlama nedenlerini oluşturmaktadır.</a:t>
            </a:r>
          </a:p>
          <a:p>
            <a:pPr algn="just">
              <a:lnSpc>
                <a:spcPct val="107000"/>
              </a:lnSpc>
            </a:pPr>
            <a:endParaRPr lang="tr-TR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tr-T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3569289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BE042F38-B49E-4ABB-9058-F8380D8CB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626" y="1822982"/>
            <a:ext cx="3972122" cy="4918386"/>
          </a:xfrm>
        </p:spPr>
        <p:txBody>
          <a:bodyPr anchor="t">
            <a:normAutofit fontScale="70000" lnSpcReduction="20000"/>
          </a:bodyPr>
          <a:lstStyle/>
          <a:p>
            <a:pPr algn="just"/>
            <a:r>
              <a:rPr lang="tr-TR" sz="3100" dirty="0">
                <a:latin typeface="+mj-lt"/>
                <a:cs typeface="Times New Roman" panose="02020603050405020304" pitchFamily="18" charset="0"/>
              </a:rPr>
              <a:t>Günümüzde %80’i düşük ve orta gelirli ülkelerde olmak üzere, dünyada 1,3 milyar kişi tütün ürünü kullanmaktadır.</a:t>
            </a:r>
            <a:endParaRPr lang="tr-TR" sz="3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3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Her yıl </a:t>
            </a:r>
            <a:r>
              <a:rPr lang="tr-TR" sz="31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 milyondan fazla insan </a:t>
            </a:r>
            <a:r>
              <a:rPr lang="tr-TR" sz="3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tütün kullanımından ölmektedir.</a:t>
            </a:r>
          </a:p>
          <a:p>
            <a:pPr algn="just"/>
            <a:r>
              <a:rPr lang="tr-TR" sz="3100" dirty="0">
                <a:latin typeface="+mj-lt"/>
                <a:cs typeface="Times New Roman" panose="02020603050405020304" pitchFamily="18" charset="0"/>
              </a:rPr>
              <a:t>Tüm çocukların yaklaşık yarısı tütün dumanıyla kirlenmiş hava soluyor ve </a:t>
            </a:r>
            <a:r>
              <a:rPr lang="tr-TR" sz="31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her yıl 65000 çocuk pasif içiciliğe bağlı hastalıklar nedeniyle ölmektedir </a:t>
            </a:r>
            <a:r>
              <a:rPr lang="tr-TR" sz="3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(WHO, 2021). </a:t>
            </a:r>
          </a:p>
          <a:p>
            <a:pPr algn="just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9B012AF-21AC-4158-A3F4-66E770E52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1" t="24059" r="27234" b="26890"/>
          <a:stretch/>
        </p:blipFill>
        <p:spPr>
          <a:xfrm>
            <a:off x="262646" y="1869443"/>
            <a:ext cx="4741402" cy="422385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853A5A8-6BF3-4C54-92FE-45AEDC836ECA}"/>
              </a:ext>
            </a:extLst>
          </p:cNvPr>
          <p:cNvSpPr txBox="1"/>
          <p:nvPr/>
        </p:nvSpPr>
        <p:spPr>
          <a:xfrm>
            <a:off x="262646" y="476673"/>
            <a:ext cx="8502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+mj-lt"/>
                <a:cs typeface="Times New Roman" panose="02020603050405020304" pitchFamily="18" charset="0"/>
              </a:rPr>
              <a:t>Dünya Genelinde Tütüne Bağlı Kümülatif Ölümler(2005-2030)</a:t>
            </a:r>
            <a:endParaRPr lang="tr-T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686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3|0.3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3|0.4|0.3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3|0.6|0.3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4|0.3|0.4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3|0.4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4|0.3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4|0.3|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3|0.6|0.7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3|0.3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5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4|0.3|0.3|0.7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|0.7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5|0.5|0.7|0.5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5235</TotalTime>
  <Words>1863</Words>
  <Application>Microsoft Office PowerPoint</Application>
  <PresentationFormat>Ekran Gösterisi (4:3)</PresentationFormat>
  <Paragraphs>269</Paragraphs>
  <Slides>64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64</vt:i4>
      </vt:variant>
    </vt:vector>
  </HeadingPairs>
  <TitlesOfParts>
    <vt:vector size="73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Kalabalık</vt:lpstr>
      <vt:lpstr>Gençler Tütün Endüstrisinin Hedefinde!</vt:lpstr>
      <vt:lpstr>Tütün Kontrolü* </vt:lpstr>
      <vt:lpstr>PowerPoint Sunusu</vt:lpstr>
      <vt:lpstr>Amacımız Gençleri Tütün Ürünlerinden Korumak</vt:lpstr>
      <vt:lpstr>Amacımız Sigaranın Gerçek Yüzünü Ortaya Koymak ve Gençlerin Sağlığını Korumak</vt:lpstr>
      <vt:lpstr>Genç Nüfusun Tütün Kullanımı</vt:lpstr>
      <vt:lpstr>DSÖ Verileri (2016)</vt:lpstr>
      <vt:lpstr>Üniversiteli Öğrencilerin Tütün Kullanımı</vt:lpstr>
      <vt:lpstr>PowerPoint Sunusu</vt:lpstr>
      <vt:lpstr>Doğaya da ciddi zararlar verir!</vt:lpstr>
      <vt:lpstr>Zararlı olduğu halde neden tütün ürünleri kullanılıyor?</vt:lpstr>
      <vt:lpstr>Sorunun kaynaklarından biri tütün endüstrisinin algı yönetimi ve manipülasyonlarıdır…</vt:lpstr>
      <vt:lpstr>Tütün endüstrisi gençlerin özgürlüklerine düşkün olduğunu biliyor ve bunu manipüle ediyor! </vt:lpstr>
      <vt:lpstr>Hollywood Filmleri ile</vt:lpstr>
      <vt:lpstr>PowerPoint Sunusu</vt:lpstr>
      <vt:lpstr>PowerPoint Sunusu</vt:lpstr>
      <vt:lpstr>Modern toplumda sürekli empoze edilen mesaj…</vt:lpstr>
      <vt:lpstr>Toplumsal Algılarımız</vt:lpstr>
      <vt:lpstr>Sigara İçenler Hep «Keyiften» Söz ediyor..Gerçekten öyle mi?</vt:lpstr>
      <vt:lpstr>PowerPoint Sunusu</vt:lpstr>
      <vt:lpstr>Sigara «Keyif» kaynağı mı?</vt:lpstr>
      <vt:lpstr>PowerPoint Sunusu</vt:lpstr>
      <vt:lpstr>PowerPoint Sunusu</vt:lpstr>
      <vt:lpstr>Özgürlüğün Yitimi…</vt:lpstr>
      <vt:lpstr>Tütün Endüstrisinin Pazarlama Taktikleri</vt:lpstr>
      <vt:lpstr>Ekonomik-Politik Boyut</vt:lpstr>
      <vt:lpstr>Tütün şirketleri bilimi nasıl kötüye kullanıyor?</vt:lpstr>
      <vt:lpstr>PowerPoint Sunusu</vt:lpstr>
      <vt:lpstr>PowerPoint Sunusu</vt:lpstr>
      <vt:lpstr>ABD’de Dava Edildiler Tobacco Master Settlement Agreement</vt:lpstr>
      <vt:lpstr>Kendi Ülkesinde Dava ile Karşılaşınca ne oldu?</vt:lpstr>
      <vt:lpstr>Tütün şirketlerinin pazarlama stratejileri başarılı oldu mu?</vt:lpstr>
      <vt:lpstr>Türkiye’de her yıl tütün şirketlerinin kasasına aktardığımız para</vt:lpstr>
      <vt:lpstr>   Ne yapmalı?</vt:lpstr>
      <vt:lpstr>PowerPoint Sunusu</vt:lpstr>
      <vt:lpstr>Bütün kamusal alanlarda sigara tüketiminin kısıtlanmasının sonuçları</vt:lpstr>
      <vt:lpstr>Tütün kontrolü ile ilgili  ülkemizdeki yasal düzenlemeler</vt:lpstr>
      <vt:lpstr>PowerPoint Sunusu</vt:lpstr>
      <vt:lpstr>Neden Tütünsüz Üniversite?</vt:lpstr>
      <vt:lpstr>Sağlık Bakanlığı Genelgesi 2015/6</vt:lpstr>
      <vt:lpstr>Sağlık Bakanlığı Genelgesi 2015/6</vt:lpstr>
      <vt:lpstr>Tütünsüz Üniversite Uygulama Gerekçesi</vt:lpstr>
      <vt:lpstr>Tütünsüz Üniversite </vt:lpstr>
      <vt:lpstr>Üniversiteler Tütünle Mücadele Ediyor</vt:lpstr>
      <vt:lpstr>PowerPoint Sunusu</vt:lpstr>
      <vt:lpstr>Sigara gençliğini söndürmeden sen onu söndür!</vt:lpstr>
      <vt:lpstr>PowerPoint Sunusu</vt:lpstr>
      <vt:lpstr>PowerPoint Sunusu</vt:lpstr>
      <vt:lpstr>PowerPoint Sunusu</vt:lpstr>
      <vt:lpstr>Ankara Üniversitesi Tıp Fakültesi açık alanlarda sigara içimini yasakladı</vt:lpstr>
      <vt:lpstr>Düzce Üniversitesi</vt:lpstr>
      <vt:lpstr> Türkiye Ulusal Öğrenci Konseyi ve TÜNİDER </vt:lpstr>
      <vt:lpstr>Ege’de Hedef: “Sigarasız Kampüs”</vt:lpstr>
      <vt:lpstr>PowerPoint Sunusu</vt:lpstr>
      <vt:lpstr>PowerPoint Sunusu</vt:lpstr>
      <vt:lpstr>Yaşar Üniversitesi</vt:lpstr>
      <vt:lpstr>PowerPoint Sunusu</vt:lpstr>
      <vt:lpstr>İzmir Demokrasi Üniversitesi de gençlerimizi korumak için ilk adımını 2018 yılında attı</vt:lpstr>
      <vt:lpstr>Giriş kapılarına asgari 5 metre mesafede olacak şekilde tütün ürünlerinin tüketilmesinin önlenmesi (Sağlık Bakanlığı Genelgesi 2015/6)</vt:lpstr>
      <vt:lpstr>Kırmızı çizgi ile belirlenen tütünsüz alan içinde sigara içilemiyor!</vt:lpstr>
      <vt:lpstr>Dünyada Tütün Kontrolü</vt:lpstr>
      <vt:lpstr>PowerPoint Sunusu</vt:lpstr>
      <vt:lpstr>Sağlık için Tütünsüz Hayat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Tütün Kontrolü Eğitiminde Doğrular ve Yanlışlar</dc:title>
  <dc:creator>hp</dc:creator>
  <cp:lastModifiedBy>Yazar</cp:lastModifiedBy>
  <cp:revision>1253</cp:revision>
  <cp:lastPrinted>2018-12-10T12:37:27Z</cp:lastPrinted>
  <dcterms:created xsi:type="dcterms:W3CDTF">2011-05-03T19:04:04Z</dcterms:created>
  <dcterms:modified xsi:type="dcterms:W3CDTF">2022-04-03T17:10:06Z</dcterms:modified>
</cp:coreProperties>
</file>